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82" r:id="rId6"/>
    <p:sldId id="258" r:id="rId7"/>
    <p:sldId id="281" r:id="rId8"/>
    <p:sldId id="270" r:id="rId9"/>
    <p:sldId id="271" r:id="rId10"/>
    <p:sldId id="272" r:id="rId11"/>
    <p:sldId id="273" r:id="rId12"/>
    <p:sldId id="283" r:id="rId13"/>
    <p:sldId id="274" r:id="rId14"/>
    <p:sldId id="284" r:id="rId15"/>
    <p:sldId id="286" r:id="rId16"/>
    <p:sldId id="287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6414C9-7E33-4BEA-A126-2CB6F3EC3849}" v="2" dt="2025-09-16T19:22:40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AED"/>
          </a:solidFill>
        </a:fill>
      </a:tcStyle>
    </a:wholeTbl>
    <a:band1H>
      <a:tcStyle>
        <a:tcBdr/>
        <a:fill>
          <a:solidFill>
            <a:srgbClr val="CCD2D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CD2D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156082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56082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01" d="100"/>
          <a:sy n="101" d="100"/>
        </p:scale>
        <p:origin x="18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Rainone" userId="06a24628-e12e-4837-ba82-a342b2691b24" providerId="ADAL" clId="{7AD4DC73-DAF0-4297-9423-F157C40CD212}"/>
    <pc:docChg chg="custSel addSld modSld">
      <pc:chgData name="Amy Rainone" userId="06a24628-e12e-4837-ba82-a342b2691b24" providerId="ADAL" clId="{7AD4DC73-DAF0-4297-9423-F157C40CD212}" dt="2025-09-16T19:23:41.696" v="570" actId="1076"/>
      <pc:docMkLst>
        <pc:docMk/>
      </pc:docMkLst>
      <pc:sldChg chg="modSp mod">
        <pc:chgData name="Amy Rainone" userId="06a24628-e12e-4837-ba82-a342b2691b24" providerId="ADAL" clId="{7AD4DC73-DAF0-4297-9423-F157C40CD212}" dt="2025-09-16T14:53:01.245" v="474" actId="27636"/>
        <pc:sldMkLst>
          <pc:docMk/>
          <pc:sldMk cId="0" sldId="272"/>
        </pc:sldMkLst>
        <pc:spChg chg="mod">
          <ac:chgData name="Amy Rainone" userId="06a24628-e12e-4837-ba82-a342b2691b24" providerId="ADAL" clId="{7AD4DC73-DAF0-4297-9423-F157C40CD212}" dt="2025-09-16T14:53:01.245" v="474" actId="27636"/>
          <ac:spMkLst>
            <pc:docMk/>
            <pc:sldMk cId="0" sldId="272"/>
            <ac:spMk id="2" creationId="{0270D37C-6387-1909-624F-4ACCEADBE7B0}"/>
          </ac:spMkLst>
        </pc:spChg>
      </pc:sldChg>
      <pc:sldChg chg="addSp modSp mod">
        <pc:chgData name="Amy Rainone" userId="06a24628-e12e-4837-ba82-a342b2691b24" providerId="ADAL" clId="{7AD4DC73-DAF0-4297-9423-F157C40CD212}" dt="2025-09-16T19:23:41.696" v="570" actId="1076"/>
        <pc:sldMkLst>
          <pc:docMk/>
          <pc:sldMk cId="0" sldId="281"/>
        </pc:sldMkLst>
        <pc:spChg chg="mod">
          <ac:chgData name="Amy Rainone" userId="06a24628-e12e-4837-ba82-a342b2691b24" providerId="ADAL" clId="{7AD4DC73-DAF0-4297-9423-F157C40CD212}" dt="2025-09-16T19:22:34.518" v="488" actId="1076"/>
          <ac:spMkLst>
            <pc:docMk/>
            <pc:sldMk cId="0" sldId="281"/>
            <ac:spMk id="3" creationId="{8AC76ADC-A68E-2EAD-8889-1A0764FBB5FC}"/>
          </ac:spMkLst>
        </pc:spChg>
        <pc:spChg chg="add mod">
          <ac:chgData name="Amy Rainone" userId="06a24628-e12e-4837-ba82-a342b2691b24" providerId="ADAL" clId="{7AD4DC73-DAF0-4297-9423-F157C40CD212}" dt="2025-09-16T19:23:41.696" v="570" actId="1076"/>
          <ac:spMkLst>
            <pc:docMk/>
            <pc:sldMk cId="0" sldId="281"/>
            <ac:spMk id="6" creationId="{B5C18091-FE97-C920-DEEE-E23E1FFD80FB}"/>
          </ac:spMkLst>
        </pc:spChg>
      </pc:sldChg>
      <pc:sldChg chg="addSp delSp modSp mod">
        <pc:chgData name="Amy Rainone" userId="06a24628-e12e-4837-ba82-a342b2691b24" providerId="ADAL" clId="{7AD4DC73-DAF0-4297-9423-F157C40CD212}" dt="2025-09-16T19:20:54.212" v="485" actId="20577"/>
        <pc:sldMkLst>
          <pc:docMk/>
          <pc:sldMk cId="0" sldId="286"/>
        </pc:sldMkLst>
        <pc:spChg chg="mod">
          <ac:chgData name="Amy Rainone" userId="06a24628-e12e-4837-ba82-a342b2691b24" providerId="ADAL" clId="{7AD4DC73-DAF0-4297-9423-F157C40CD212}" dt="2025-09-16T19:20:54.212" v="485" actId="20577"/>
          <ac:spMkLst>
            <pc:docMk/>
            <pc:sldMk cId="0" sldId="286"/>
            <ac:spMk id="6" creationId="{2B30A5EE-4D8F-ED09-A6E5-5F386E53B7F0}"/>
          </ac:spMkLst>
        </pc:spChg>
        <pc:graphicFrameChg chg="del">
          <ac:chgData name="Amy Rainone" userId="06a24628-e12e-4837-ba82-a342b2691b24" providerId="ADAL" clId="{7AD4DC73-DAF0-4297-9423-F157C40CD212}" dt="2025-09-16T19:20:33.463" v="481" actId="478"/>
          <ac:graphicFrameMkLst>
            <pc:docMk/>
            <pc:sldMk cId="0" sldId="286"/>
            <ac:graphicFrameMk id="7" creationId="{EB4FCA0A-8FCF-ED91-5A7F-28F2FDD2B48A}"/>
          </ac:graphicFrameMkLst>
        </pc:graphicFrameChg>
        <pc:picChg chg="del">
          <ac:chgData name="Amy Rainone" userId="06a24628-e12e-4837-ba82-a342b2691b24" providerId="ADAL" clId="{7AD4DC73-DAF0-4297-9423-F157C40CD212}" dt="2025-09-16T19:19:10.405" v="475" actId="478"/>
          <ac:picMkLst>
            <pc:docMk/>
            <pc:sldMk cId="0" sldId="286"/>
            <ac:picMk id="4" creationId="{89D4B168-C695-A12B-5166-B8122B8B5B4A}"/>
          </ac:picMkLst>
        </pc:picChg>
        <pc:picChg chg="add mod">
          <ac:chgData name="Amy Rainone" userId="06a24628-e12e-4837-ba82-a342b2691b24" providerId="ADAL" clId="{7AD4DC73-DAF0-4297-9423-F157C40CD212}" dt="2025-09-16T19:20:39.422" v="483" actId="1076"/>
          <ac:picMkLst>
            <pc:docMk/>
            <pc:sldMk cId="0" sldId="286"/>
            <ac:picMk id="9" creationId="{EC6DD4BA-B957-66E2-B3EC-FD8D86DE16DE}"/>
          </ac:picMkLst>
        </pc:picChg>
        <pc:picChg chg="add mod">
          <ac:chgData name="Amy Rainone" userId="06a24628-e12e-4837-ba82-a342b2691b24" providerId="ADAL" clId="{7AD4DC73-DAF0-4297-9423-F157C40CD212}" dt="2025-09-16T19:20:47.566" v="484" actId="1076"/>
          <ac:picMkLst>
            <pc:docMk/>
            <pc:sldMk cId="0" sldId="286"/>
            <ac:picMk id="11" creationId="{53429862-8546-BF75-6239-0ABB98D4A1FC}"/>
          </ac:picMkLst>
        </pc:picChg>
      </pc:sldChg>
      <pc:sldChg chg="modSp new mod">
        <pc:chgData name="Amy Rainone" userId="06a24628-e12e-4837-ba82-a342b2691b24" providerId="ADAL" clId="{7AD4DC73-DAF0-4297-9423-F157C40CD212}" dt="2025-09-15T18:18:01.469" v="473" actId="20577"/>
        <pc:sldMkLst>
          <pc:docMk/>
          <pc:sldMk cId="1097433400" sldId="288"/>
        </pc:sldMkLst>
        <pc:spChg chg="mod">
          <ac:chgData name="Amy Rainone" userId="06a24628-e12e-4837-ba82-a342b2691b24" providerId="ADAL" clId="{7AD4DC73-DAF0-4297-9423-F157C40CD212}" dt="2025-09-15T18:18:01.469" v="473" actId="20577"/>
          <ac:spMkLst>
            <pc:docMk/>
            <pc:sldMk cId="1097433400" sldId="288"/>
            <ac:spMk id="2" creationId="{2CDE3088-7DCB-A7D5-27B8-638D6E6A47EB}"/>
          </ac:spMkLst>
        </pc:spChg>
        <pc:spChg chg="mod">
          <ac:chgData name="Amy Rainone" userId="06a24628-e12e-4837-ba82-a342b2691b24" providerId="ADAL" clId="{7AD4DC73-DAF0-4297-9423-F157C40CD212}" dt="2025-09-15T18:12:26.179" v="30" actId="20577"/>
          <ac:spMkLst>
            <pc:docMk/>
            <pc:sldMk cId="1097433400" sldId="288"/>
            <ac:spMk id="3" creationId="{1603FED0-7E55-68F5-063A-1DB10F972F0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817B71-18D2-C4F1-B36E-5E56F78CE3B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0AF7F-7CFE-385B-A455-0F8072FA1EB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DE3754-0868-154E-8742-B6CF30139BB9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9/16/2025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066C9-CE3B-3487-134D-5648322B560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A2304-3E90-E074-2FC0-137FBEA49F3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61D041-8127-6C48-BA54-D8955F77C971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156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576F40-F071-F442-901E-407E4C9733F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70E16-BBC6-7C2E-2D4A-F8334B8DA2F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E06E148-6E3A-A245-B2D3-7897A5A0D3E0}" type="datetime1">
              <a:rPr lang="en-US"/>
              <a:pPr lvl="0"/>
              <a:t>9/16/2025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78D324B-AEDC-A794-A376-705B564153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D275283-DB06-2335-0566-4AB926D4B14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9768E-D7D2-7404-5405-B15F417CDAC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4F933-8F7F-E89A-F8C1-048BA6E1A16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E8AB18C-89E1-4646-BBFC-A7301F3A86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8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BD9AF8-69F0-EB88-959D-F41A3B47C2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B6D6C1-CC8E-BE86-4418-8F5C0127C2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Calibri" pitchFamily="34"/>
                <a:cs typeface="Times New Roman" pitchFamily="18"/>
              </a:rPr>
              <a:t>Transferred $740,000 in admin funds to program funds to extend program</a:t>
            </a:r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929BC-2E2C-420B-BF34-7C3E0153FEE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7259E6-AE19-2744-BB35-DE8F7766EC48}" type="slidenum"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80238E-0E27-99AE-BA86-7324C330AE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55343-75CE-13CC-7864-7691B6BDE5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07250-58C2-4E42-CBFC-47C5D3528E3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0E19CFD-C7DE-734B-8D7A-1BDDA8B88CD7}" type="slidenum">
              <a:t>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90A089-2E9F-85DD-F460-A7DDCA3D05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414B2A-6886-022F-1609-90458C884D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25ACF-F5E8-D8D0-D31C-52842C1AAAF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BBB02A-7D08-9148-81AC-0ACB162108F8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C7E6A7-D013-CBCE-75AE-CA9014A6DA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B2A54C-665F-3365-0086-14C1743376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21F77-BE07-2D64-57EC-E9A702C5F8A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D25A1F-6E2D-944D-8806-146058BECE2D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CC54B3-1B25-C9EF-CA98-A47E385A25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C30A2B-2C60-70E9-C09B-282D0AAAE5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5624B-4D53-0C3D-93A2-9E332B9328B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BBFAB2-09C9-5C4C-B229-7F738BA2BF1D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E8AB18C-89E1-4646-BBFC-A7301F3A86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5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1F75-F556-EACD-8FDA-ED231788B5C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5512" y="2316632"/>
            <a:ext cx="8720440" cy="715582"/>
          </a:xfrm>
        </p:spPr>
        <p:txBody>
          <a:bodyPr>
            <a:spAutoFit/>
          </a:bodyPr>
          <a:lstStyle>
            <a:lvl1pPr>
              <a:defRPr sz="45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48ADE-0FFD-3132-8785-17D5A90B214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4179" y="3247272"/>
            <a:ext cx="6858000" cy="2127159"/>
          </a:xfrm>
        </p:spPr>
        <p:txBody>
          <a:bodyPr/>
          <a:lstStyle>
            <a:lvl1pPr marL="0" indent="0">
              <a:buNone/>
              <a:defRPr sz="1800">
                <a:solidFill>
                  <a:srgbClr val="102D4F"/>
                </a:solidFill>
              </a:defRPr>
            </a:lvl1pPr>
          </a:lstStyle>
          <a:p>
            <a:pPr lvl="0"/>
            <a:r>
              <a:rPr lang="en-US"/>
              <a:t>Click to edit Master subtitles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DD369-41E6-3187-B418-2EFCDBD4D9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ACDC-B002-335D-4050-733840310F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EA4CA-6EB6-45A0-A017-A2EC012D70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5F3BAD-5986-244E-912B-252DF90B7CEB}" type="slidenum">
              <a:t>‹#›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51CCE99-3C31-136D-D036-3B3E21B7C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79" y="635864"/>
            <a:ext cx="3003410" cy="133636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0601692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(2) Horizontal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EA2C74AF-CBE9-714D-7432-8F28A4C173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9/10/2025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12DD563-AE9D-2A5D-0B2E-F7510A5752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310D00B-02C8-1C97-61A8-CBB58356D0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CA6746-DEB7-EB47-A0F8-400DFF6AB615}" type="slidenum">
              <a:t>‹#›</a:t>
            </a:fld>
            <a:endParaRPr lang="en-US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F9182A13-D453-8AD1-3870-F8CF3F7F556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5512" y="1254127"/>
            <a:ext cx="5521202" cy="5005389"/>
          </a:xfrm>
        </p:spPr>
        <p:txBody>
          <a:bodyPr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6E0DF546-5DF3-A1A6-5932-511B39D48CE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923720" y="1260756"/>
            <a:ext cx="2832655" cy="18004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259F06E0-867C-63DB-73F2-35B2B85F629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923720" y="3189957"/>
            <a:ext cx="2832655" cy="18004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0E434-4F3F-3502-A918-ACA99BD452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12" y="123828"/>
            <a:ext cx="8650864" cy="1001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760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56236DD8-F915-1D72-0447-14E00E5159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9/10/2025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618EE20-E8AB-E12D-F2D5-6726120BEA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0F7AE95-CEA6-B735-B305-09B8443D99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175FA8-EE83-8747-8965-E44284185741}" type="slidenum">
              <a:t>‹#›</a:t>
            </a:fld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EA02E56-7CE4-5EAF-DA0C-4783C206B5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8616" y="1262274"/>
            <a:ext cx="3780239" cy="4759323"/>
          </a:xfrm>
        </p:spPr>
        <p:txBody>
          <a:bodyPr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DE7E8FA-04A8-555C-F309-06DDD17642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7202" y="1262274"/>
            <a:ext cx="3780239" cy="4759323"/>
          </a:xfrm>
        </p:spPr>
        <p:txBody>
          <a:bodyPr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E51D64-7731-C924-CC0E-6D58616C06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12" y="123828"/>
            <a:ext cx="8650864" cy="1001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49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71CDF4-BD43-B46F-29C9-D3CA68DF61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9/10/2025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2909E0-1366-4E0F-B489-967627D1F4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431A2-4CBD-C717-7D68-44938C0CEA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A609A-76C0-6145-A45E-A1B41A184D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85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A4391-6AED-6A4D-E504-D7BD9DCFC1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3145" y="457200"/>
            <a:ext cx="3373614" cy="120343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7AC9B7D-211D-7074-1729-1A3C8C3E6A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83145" y="1689536"/>
            <a:ext cx="3373614" cy="3389360"/>
          </a:xfrm>
        </p:spPr>
        <p:txBody>
          <a:bodyPr/>
          <a:lstStyle>
            <a:lvl1pPr marL="0" indent="0">
              <a:buNone/>
              <a:defRPr sz="1200">
                <a:solidFill>
                  <a:srgbClr val="102D4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EC20DF3D-AE52-D341-26A5-6B617ED481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9/10/2025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FF96484-207F-48CF-2F40-66D3D0D87A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E2A01E6-ACA5-A0E8-19A9-0EC447DAE1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25A4CE-C872-0547-9C50-8520A1071949}" type="slidenum">
              <a:t>‹#›</a:t>
            </a:fld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0353999-2C40-2CFD-9460-6AA1705EA02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87239" y="690719"/>
            <a:ext cx="4768083" cy="43660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89488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F1905104-924C-4064-B2CF-0EDE6CCD2D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9/10/2025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270E1FD-64BF-5DA9-B91F-F7EB603847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9D0DB31-F1B0-1726-3B29-2C9BDE95C4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D235A7-BCAA-5A49-83E5-BC22CA3BA2D7}" type="slidenum">
              <a:t>‹#›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4CC3B4D5-2A12-3497-808C-DB593648F43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33707" y="420249"/>
            <a:ext cx="3759994" cy="28695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FCFC319-617B-6BA5-3681-1AE3E98B45E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651516" y="420249"/>
            <a:ext cx="4042745" cy="28695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02906E6-2A02-3CFF-3A21-66C61E8556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3707" y="3568144"/>
            <a:ext cx="8160544" cy="2445023"/>
          </a:xfrm>
        </p:spPr>
        <p:txBody>
          <a:bodyPr/>
          <a:lstStyle>
            <a:lvl1pPr>
              <a:defRPr sz="1350">
                <a:solidFill>
                  <a:srgbClr val="102D4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249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5445D-2BED-2E9F-F47D-963964FD76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65293"/>
            <a:ext cx="4860237" cy="7728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Contact Information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97B693-42F2-459F-3233-EFA8CFAE24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9/10/2025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D0309-9351-7B0A-E48A-D2FE090DB3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985D5-2D0B-530F-75FC-7743FB6AFC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2645F6-B3A2-D445-A8AA-7DE5E113B9E0}" type="slidenum">
              <a:t>‹#›</a:t>
            </a:fld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C1601F5-48CA-A207-031E-E2ADBBE8E541}"/>
              </a:ext>
            </a:extLst>
          </p:cNvPr>
          <p:cNvSpPr/>
          <p:nvPr/>
        </p:nvSpPr>
        <p:spPr>
          <a:xfrm rot="5400013">
            <a:off x="-1110124" y="3610961"/>
            <a:ext cx="3187772" cy="105905"/>
          </a:xfrm>
          <a:prstGeom prst="rect">
            <a:avLst/>
          </a:prstGeom>
          <a:solidFill>
            <a:srgbClr val="F7C0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EA2CC4D-3218-1479-13B4-82AB604269ED}"/>
              </a:ext>
            </a:extLst>
          </p:cNvPr>
          <p:cNvSpPr txBox="1"/>
          <p:nvPr/>
        </p:nvSpPr>
        <p:spPr>
          <a:xfrm>
            <a:off x="536716" y="2070027"/>
            <a:ext cx="363772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5EB9F96-6493-D6DE-A9A8-246C4BBA2A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6716" y="2070027"/>
            <a:ext cx="5200650" cy="3187781"/>
          </a:xfrm>
        </p:spPr>
        <p:txBody>
          <a:bodyPr/>
          <a:lstStyle>
            <a:lvl1pPr>
              <a:defRPr b="1">
                <a:solidFill>
                  <a:srgbClr val="102D4F"/>
                </a:solidFill>
              </a:defRPr>
            </a:lvl1pPr>
            <a:lvl2pPr>
              <a:defRPr b="1">
                <a:solidFill>
                  <a:srgbClr val="102D4F"/>
                </a:solidFill>
              </a:defRPr>
            </a:lvl2pPr>
            <a:lvl3pPr>
              <a:defRPr b="1">
                <a:solidFill>
                  <a:srgbClr val="102D4F"/>
                </a:solidFill>
              </a:defRPr>
            </a:lvl3pPr>
            <a:lvl4pPr>
              <a:defRPr b="1">
                <a:solidFill>
                  <a:srgbClr val="102D4F"/>
                </a:solidFill>
              </a:defRPr>
            </a:lvl4pPr>
            <a:lvl5pPr>
              <a:defRPr b="1"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08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38411A76-DD35-8CAB-D308-970AF19EFF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9/10/2025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EE4E6B4-7F93-BF4E-C159-8266159AA5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A4E29E0-9F09-FCA3-1B98-BBF4845B67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D58933-9B85-BF40-B69D-6E2FB67D1ABD}" type="slidenum">
              <a:t>‹#›</a:t>
            </a:fld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DDB2BC8-36AE-D354-4AD4-730CB8B31F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7670" y="1265721"/>
            <a:ext cx="8370097" cy="4935784"/>
          </a:xfrm>
        </p:spPr>
        <p:txBody>
          <a:bodyPr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87C828-B3A7-DAA9-0DC2-4ED5CEC549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12" y="123828"/>
            <a:ext cx="8650864" cy="1001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6631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C7360066-D564-1571-D4DD-A2D469A865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9/10/2025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090EF3F-72DA-5444-4DCB-3444D8DD66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91E2784-119D-E0F7-0B9E-130A969A2F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A3F0B2-B414-B941-91BD-67762B78508A}" type="slidenum">
              <a:t>‹#›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7A7F23B-A6FB-C710-4D14-A57C13C63C6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0041" y="1272561"/>
            <a:ext cx="7536658" cy="542925"/>
          </a:xfrm>
        </p:spPr>
        <p:txBody>
          <a:bodyPr/>
          <a:lstStyle>
            <a:lvl1pPr marL="0" indent="0">
              <a:buNone/>
              <a:defRPr b="1">
                <a:solidFill>
                  <a:srgbClr val="102D4F"/>
                </a:solidFill>
                <a:latin typeface="Calibri" pitchFamily="34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4FDC7123-D854-5C11-409D-B11A7AB49C7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50041" y="1816098"/>
            <a:ext cx="7536658" cy="4259266"/>
          </a:xfrm>
        </p:spPr>
        <p:txBody>
          <a:bodyPr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7B11DA-B9A8-0DFA-0E3A-D5DC0E0320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12" y="123828"/>
            <a:ext cx="8650864" cy="1001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68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AEDD56-A0E0-3E9D-2A11-7C869268F82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791553" y="1216828"/>
            <a:ext cx="5912830" cy="4875699"/>
          </a:xfrm>
        </p:spPr>
        <p:txBody>
          <a:bodyPr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0821D8F-668B-4103-1E43-C7213014C9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9/10/2025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B2A3DE-2CBE-8EC4-1374-F86DFA2C33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5183CC-575A-453C-CD69-463B02FF49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C2A741-7BD9-3141-BCCE-93281B10458C}" type="slidenum">
              <a:t>‹#›</a:t>
            </a:fld>
            <a:endParaRPr 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F3044FA2-5493-7AF3-9601-46816D2B8E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512" y="1216828"/>
            <a:ext cx="2429999" cy="33154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C793BAE-8791-9F8A-6574-B55F7D31B6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12" y="123828"/>
            <a:ext cx="8650864" cy="1001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800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(1) Picture _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8C471330-528C-AC91-C358-A136DF0CE9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9/10/2025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E3534DD-5FC6-BE1C-6021-2A64232EEB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6FDC212-2D33-FB1A-03A7-6BDB737708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45E757-46B6-224C-9C33-06DA2E787951}" type="slidenum">
              <a:t>‹#›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E528E0A9-1555-4933-7769-3559DDD5D46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5512" y="1321554"/>
            <a:ext cx="2420544" cy="3091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6E81E30-A5FC-C05F-2E22-31E48C8EEE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86050" y="1321554"/>
            <a:ext cx="6000750" cy="4761189"/>
          </a:xfrm>
        </p:spPr>
        <p:txBody>
          <a:bodyPr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95E8DB-5D04-A2BD-C997-145EF79DE9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12" y="123828"/>
            <a:ext cx="8650864" cy="1001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131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(1) Picture _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5EF5453B-A5B2-BC0A-4D8D-E6D88BB377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9/10/2025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9D61CA9-D3A3-5630-A56A-ECC21B4D73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8A1BEF8-FB69-25DA-5692-87CEC06C0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3ECE49-2806-6A4F-B703-2B6CA0D74F1F}" type="slidenum">
              <a:t>‹#›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C608765C-71B4-E100-D3DE-67DD5274565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698976" y="1280260"/>
            <a:ext cx="2057400" cy="26456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446730F-E3B5-3D3B-FD80-5E22F677A7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7670" y="1265721"/>
            <a:ext cx="6317141" cy="4935784"/>
          </a:xfrm>
        </p:spPr>
        <p:txBody>
          <a:bodyPr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266DDF-3371-D152-3ED5-2BE3A2EF44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12" y="123828"/>
            <a:ext cx="8650864" cy="1001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3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362D54-0D91-7A0C-53C6-0863C39A397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5217" y="1259549"/>
            <a:ext cx="6022732" cy="1960930"/>
          </a:xfrm>
        </p:spPr>
        <p:txBody>
          <a:bodyPr anchor="ctr"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906D477-8840-CB5A-3621-0DF01251852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5217" y="3382969"/>
            <a:ext cx="6022732" cy="2654850"/>
          </a:xfrm>
        </p:spPr>
        <p:txBody>
          <a:bodyPr anchor="ctr"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D6FE2810-E68F-6BD4-B9CB-DAE8F7D065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9/10/2025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AE5C305-7273-6C47-25C7-1E5CE450FAB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A7FD987-F463-8CE0-0DB1-3E95B6FE7E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96A670-8BD0-924E-9CA2-A9710503A1EA}" type="slidenum">
              <a:t>‹#›</a:t>
            </a:fld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EFA9913A-3341-DECD-4B99-FCA658DB06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99581" y="1259549"/>
            <a:ext cx="2156795" cy="323374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A2A4A31-937F-CFFF-64AC-CF8251E51B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12" y="123828"/>
            <a:ext cx="8650864" cy="1001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178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7C80C8D-251F-743B-3E16-550EBF653E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0903" y="1214789"/>
            <a:ext cx="3868341" cy="755879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102D4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08149B3-2B4A-AD70-2B62-EE1D47E57A7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30903" y="2118216"/>
            <a:ext cx="3868341" cy="3999155"/>
          </a:xfrm>
        </p:spPr>
        <p:txBody>
          <a:bodyPr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4419041-1790-03CC-E07D-926DC5A41C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30214" y="1214789"/>
            <a:ext cx="3887388" cy="755879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102D4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E785D9C-F3C5-3E6C-B8CE-CC020B80DF5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30214" y="2118216"/>
            <a:ext cx="3887388" cy="3999155"/>
          </a:xfrm>
        </p:spPr>
        <p:txBody>
          <a:bodyPr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E7A249AC-4CFD-8029-A6BB-16BD2EAF7D7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9/10/2025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90744186-B695-374A-638C-4FA8812EC0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B64CA834-BAC7-880A-3DF7-FB85AB6C4C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CD01EC-102D-B048-BC28-8FB297115395}" type="slidenum">
              <a:t>‹#›</a:t>
            </a:fld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C1B4B6D-CF05-9276-027F-75AB0CC05DD1}"/>
              </a:ext>
            </a:extLst>
          </p:cNvPr>
          <p:cNvSpPr/>
          <p:nvPr/>
        </p:nvSpPr>
        <p:spPr>
          <a:xfrm>
            <a:off x="-17647" y="1970669"/>
            <a:ext cx="4199244" cy="68031"/>
          </a:xfrm>
          <a:prstGeom prst="rect">
            <a:avLst/>
          </a:prstGeom>
          <a:solidFill>
            <a:srgbClr val="F7C0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44D3E84-EB13-70C5-E082-4DDF523DA9CB}"/>
              </a:ext>
            </a:extLst>
          </p:cNvPr>
          <p:cNvSpPr/>
          <p:nvPr/>
        </p:nvSpPr>
        <p:spPr>
          <a:xfrm>
            <a:off x="4330214" y="1973933"/>
            <a:ext cx="3887388" cy="64766"/>
          </a:xfrm>
          <a:prstGeom prst="rect">
            <a:avLst/>
          </a:prstGeom>
          <a:solidFill>
            <a:srgbClr val="F7C0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3C9A84C-9F2C-7D69-C18C-268AD1E7C3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12" y="123828"/>
            <a:ext cx="8650864" cy="1001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74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(2)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603DE97D-B188-68F4-0FBC-628D6E3961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9/10/2025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1694E94-2683-764F-6E41-C8422DD68D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3E41EB4-3B42-4E84-DA8D-FB795CFF0A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11907E-726C-4D47-B630-E776BA756432}" type="slidenum">
              <a:t>‹#›</a:t>
            </a:fld>
            <a:endParaRPr lang="en-US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3D6AE636-83A5-3BE5-CE70-23DEA482BE9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5503" y="1232876"/>
            <a:ext cx="5758589" cy="5005389"/>
          </a:xfrm>
        </p:spPr>
        <p:txBody>
          <a:bodyPr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759BCE41-BD43-AA33-2228-B2F4B6E623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21634" y="1282007"/>
            <a:ext cx="2734732" cy="172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DB7920F0-2C05-25F2-6C8A-90504AC608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21634" y="3163430"/>
            <a:ext cx="2734741" cy="17585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8720E36-29B9-5F30-564F-FEFA8CD03D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12" y="123828"/>
            <a:ext cx="8650864" cy="1001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747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5B274A8E-90DD-8990-BA5E-F9A452C406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4565" y="6307019"/>
            <a:ext cx="8284217" cy="4145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8C84ECB-3867-33C0-64EA-561D7A910B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359" y="201195"/>
            <a:ext cx="8529413" cy="961683"/>
          </a:xfrm>
          <a:prstGeom prst="rect">
            <a:avLst/>
          </a:prstGeom>
          <a:solidFill>
            <a:srgbClr val="7DBDCE"/>
          </a:solidFill>
          <a:ln>
            <a:noFill/>
          </a:ln>
        </p:spPr>
        <p:txBody>
          <a:bodyPr vert="horz" wrap="square" lIns="45720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44134B9-2307-EC37-3EEC-FFA6E4FCE3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8274" y="1376272"/>
            <a:ext cx="7886700" cy="47162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3788BA-8CF4-94CB-5407-A5812FEF0C4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6394847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9/10/2025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E3EDE6-E37D-3BF4-2F01-C88CD782167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50" y="6394847"/>
            <a:ext cx="30861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F3DFD0-9976-F5F1-4838-DA21E22E9ED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34DC77CE-3DA3-F540-82F9-C9900CA6269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algn="l" defTabSz="6858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300" b="1" i="0" u="none" strike="noStrike" kern="1200" cap="none" spc="0" baseline="0">
          <a:solidFill>
            <a:srgbClr val="FFFFFF"/>
          </a:solidFill>
          <a:uFillTx/>
          <a:latin typeface="Helvetica Neue" pitchFamily="2"/>
          <a:ea typeface="Helvetica Neue" pitchFamily="2"/>
          <a:cs typeface="Helvetica Neue" pitchFamily="2"/>
        </a:defRPr>
      </a:lvl1pPr>
    </p:titleStyle>
    <p:bodyStyle>
      <a:lvl1pPr marL="171450" marR="0" lvl="0" indent="-171450" algn="l" defTabSz="685800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Myriad Pro" pitchFamily="34"/>
        </a:defRPr>
      </a:lvl1pPr>
      <a:lvl2pPr marL="514350" marR="0" lvl="1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Wingdings" pitchFamily="2"/>
        <a:buChar char="§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Myriad Pro" pitchFamily="34"/>
        </a:defRPr>
      </a:lvl2pPr>
      <a:lvl3pPr marL="857250" marR="0" lvl="2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Wingdings" pitchFamily="2"/>
        <a:buChar char="§"/>
        <a:tabLst/>
        <a:defRPr lang="en-US" sz="1600" b="0" i="0" u="none" strike="noStrike" kern="1200" cap="none" spc="0" baseline="0">
          <a:solidFill>
            <a:srgbClr val="000000"/>
          </a:solidFill>
          <a:uFillTx/>
          <a:latin typeface="Myriad Pro" pitchFamily="34"/>
        </a:defRPr>
      </a:lvl3pPr>
      <a:lvl4pPr marL="1200150" marR="0" lvl="3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Wingdings" pitchFamily="2"/>
        <a:buChar char="§"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Myriad Pro" pitchFamily="34"/>
        </a:defRPr>
      </a:lvl4pPr>
      <a:lvl5pPr marL="1543050" marR="0" lvl="4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Wingdings" pitchFamily="2"/>
        <a:buChar char="§"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Myriad Pro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rihousing.com/sfrf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B9164673-5D33-160B-357A-06A1F587C8A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5512" y="2401808"/>
            <a:ext cx="8720440" cy="1634947"/>
          </a:xfrm>
        </p:spPr>
        <p:txBody>
          <a:bodyPr/>
          <a:lstStyle/>
          <a:p>
            <a:pPr lvl="0"/>
            <a:r>
              <a:rPr lang="en-US" sz="4000"/>
              <a:t>Housing Affordability Commission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92BF6701-F13F-D8B5-4005-BBFF2001F85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4179" y="4299042"/>
            <a:ext cx="6858000" cy="1634947"/>
          </a:xfrm>
        </p:spPr>
        <p:txBody>
          <a:bodyPr/>
          <a:lstStyle/>
          <a:p>
            <a:pPr lvl="0"/>
            <a:r>
              <a:rPr lang="en-US"/>
              <a:t>September 18,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1641F55-64F6-5ADF-6F5E-206DA120EA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12" y="123828"/>
            <a:ext cx="8929426" cy="1001588"/>
          </a:xfrm>
        </p:spPr>
        <p:txBody>
          <a:bodyPr/>
          <a:lstStyle/>
          <a:p>
            <a:pPr lvl="0"/>
            <a:r>
              <a:rPr lang="en-US"/>
              <a:t>Proactive Housing Development: $1.4 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8A260-0A64-C090-B1A3-97DDEEDC78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7670" y="1265721"/>
            <a:ext cx="8370097" cy="493578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000">
                <a:solidFill>
                  <a:srgbClr val="003465"/>
                </a:solidFill>
                <a:cs typeface="Times New Roman" pitchFamily="18"/>
              </a:rPr>
              <a:t>Funding the creation, staffing, and initial activities of a proactive development subsidiary of RIHousing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000">
                <a:solidFill>
                  <a:srgbClr val="003465"/>
                </a:solidFill>
                <a:cs typeface="Times New Roman" pitchFamily="18"/>
              </a:rPr>
              <a:t>The </a:t>
            </a:r>
            <a:r>
              <a:rPr lang="en-US" sz="2000">
                <a:solidFill>
                  <a:srgbClr val="003465"/>
                </a:solidFill>
              </a:rPr>
              <a:t>Board of Directors of the Rhode Island Housing Development Corporation approved guidelines for activities of the subsidiary a</a:t>
            </a:r>
            <a:r>
              <a:rPr lang="en-US" sz="2000">
                <a:solidFill>
                  <a:srgbClr val="003465"/>
                </a:solidFill>
                <a:cs typeface="Times New Roman" pitchFamily="18"/>
              </a:rPr>
              <a:t>t its January 2024 meeting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000">
                <a:solidFill>
                  <a:srgbClr val="003465"/>
                </a:solidFill>
                <a:cs typeface="Times New Roman" pitchFamily="18"/>
              </a:rPr>
              <a:t>Ben Frost hired as President of Proactive development in September 2024</a:t>
            </a:r>
            <a:endParaRPr lang="en-US" sz="2000">
              <a:solidFill>
                <a:srgbClr val="003465"/>
              </a:solidFill>
              <a:highlight>
                <a:srgbClr val="FFFF00"/>
              </a:highlight>
              <a:cs typeface="Times New Roman" pitchFamily="18"/>
            </a:endParaRP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000">
                <a:solidFill>
                  <a:srgbClr val="003465"/>
                </a:solidFill>
                <a:cs typeface="Times New Roman" pitchFamily="18"/>
              </a:rPr>
              <a:t>RFP for Housing Development Technical Assistance Grants released in July and due August 22. Applications currently being reviewed</a:t>
            </a:r>
          </a:p>
          <a:p>
            <a:pPr marL="0" lvl="0" indent="0">
              <a:buNone/>
            </a:pPr>
            <a:endParaRPr lang="en-US">
              <a:solidFill>
                <a:srgbClr val="102D4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4418E4-97A2-685C-E8AC-FB2275213CF0}"/>
              </a:ext>
            </a:extLst>
          </p:cNvPr>
          <p:cNvSpPr txBox="1"/>
          <p:nvPr/>
        </p:nvSpPr>
        <p:spPr>
          <a:xfrm>
            <a:off x="64579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EE96F2-9042-1F4B-98C4-6395E374721C}" type="slidenum">
              <a: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en-US" sz="500" b="0" i="0" u="none" strike="noStrike" kern="1200" cap="none" spc="0" baseline="0" dirty="0">
              <a:solidFill>
                <a:schemeClr val="bg1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A7ED43-0A33-8CE3-A6C2-9719F0A777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7670" y="1265721"/>
            <a:ext cx="8370097" cy="493578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3465"/>
                </a:solidFill>
              </a:rPr>
              <a:t>2</a:t>
            </a:r>
            <a:r>
              <a:rPr lang="en-US" sz="2000" baseline="30000" dirty="0">
                <a:solidFill>
                  <a:srgbClr val="003465"/>
                </a:solidFill>
              </a:rPr>
              <a:t>nd</a:t>
            </a:r>
            <a:r>
              <a:rPr lang="en-US" sz="2000" dirty="0">
                <a:solidFill>
                  <a:srgbClr val="003465"/>
                </a:solidFill>
              </a:rPr>
              <a:t> Federal allocation of Emergency Rental Assistance Funds (ERA2) allowed a portion of the funds to be used for housing development. RI has allocated </a:t>
            </a:r>
            <a:r>
              <a:rPr lang="en-US" sz="2000" b="1" dirty="0">
                <a:solidFill>
                  <a:srgbClr val="003465"/>
                </a:solidFill>
              </a:rPr>
              <a:t>$27.61 M </a:t>
            </a:r>
            <a:r>
              <a:rPr lang="en-US" sz="2000" dirty="0">
                <a:solidFill>
                  <a:srgbClr val="003465"/>
                </a:solidFill>
              </a:rPr>
              <a:t>for this use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3465"/>
                </a:solidFill>
              </a:rPr>
              <a:t>Must be expended by September 30, 2025 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3465"/>
                </a:solidFill>
              </a:rPr>
              <a:t>Funding has been used for site acquisition, predevelopment and production costs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3465"/>
                </a:solidFill>
              </a:rPr>
              <a:t>Fully allocated to support the development of </a:t>
            </a:r>
            <a:r>
              <a:rPr lang="en-US" sz="2000" b="1" dirty="0">
                <a:solidFill>
                  <a:srgbClr val="003465"/>
                </a:solidFill>
              </a:rPr>
              <a:t>464 units </a:t>
            </a:r>
            <a:r>
              <a:rPr lang="en-US" sz="2000" dirty="0">
                <a:solidFill>
                  <a:srgbClr val="003465"/>
                </a:solidFill>
              </a:rPr>
              <a:t>(454 of which are affordable) and for site acquisition and predevelopment work for </a:t>
            </a:r>
            <a:br>
              <a:rPr lang="en-US" sz="2000" dirty="0">
                <a:solidFill>
                  <a:srgbClr val="003465"/>
                </a:solidFill>
              </a:rPr>
            </a:br>
            <a:r>
              <a:rPr lang="en-US" sz="2000" b="1" dirty="0">
                <a:solidFill>
                  <a:srgbClr val="003465"/>
                </a:solidFill>
              </a:rPr>
              <a:t>7 additional projects. 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3465"/>
                </a:solidFill>
              </a:rPr>
              <a:t>As of 8/31/25, $20.79 M (75%) of funds expended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ED4E05-34C0-9FCB-2AB4-B3323FD390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12" y="123828"/>
            <a:ext cx="8929426" cy="1001588"/>
          </a:xfrm>
        </p:spPr>
        <p:txBody>
          <a:bodyPr/>
          <a:lstStyle/>
          <a:p>
            <a:pPr lvl="0"/>
            <a:r>
              <a:rPr lang="en-US"/>
              <a:t>ERA2 Development Financing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9C5F2-7202-E925-DA4A-90CFCF94AB75}"/>
              </a:ext>
            </a:extLst>
          </p:cNvPr>
          <p:cNvSpPr txBox="1"/>
          <p:nvPr/>
        </p:nvSpPr>
        <p:spPr>
          <a:xfrm>
            <a:off x="237670" y="5632758"/>
            <a:ext cx="627697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1" u="none" strike="noStrike" kern="1200" cap="none" spc="0" baseline="0">
                <a:solidFill>
                  <a:srgbClr val="003465"/>
                </a:solidFill>
                <a:uFillTx/>
                <a:latin typeface="Aptos"/>
              </a:rPr>
              <a:t>* </a:t>
            </a:r>
            <a:r>
              <a:rPr lang="en-US" sz="1800" b="0" i="1" u="none" strike="noStrike" kern="1200" cap="none" spc="0" baseline="0">
                <a:solidFill>
                  <a:srgbClr val="003465"/>
                </a:solidFill>
                <a:uFillTx/>
                <a:latin typeface="Myriad Pro" pitchFamily="34"/>
              </a:rPr>
              <a:t>Some developments received both SFRF and ERA2 funds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5A4FF43-1F3F-9600-E77C-720940304893}"/>
              </a:ext>
            </a:extLst>
          </p:cNvPr>
          <p:cNvSpPr txBox="1"/>
          <p:nvPr/>
        </p:nvSpPr>
        <p:spPr>
          <a:xfrm>
            <a:off x="64579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EE96F2-9042-1F4B-98C4-6395E374721C}" type="slidenum">
              <a: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en-US" sz="500" b="0" i="0" u="none" strike="noStrike" kern="1200" cap="none" spc="0" baseline="0" dirty="0">
              <a:solidFill>
                <a:schemeClr val="bg1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6D4293-E55E-7AEA-B943-59188066B0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8274" y="1214350"/>
            <a:ext cx="7886700" cy="4716283"/>
          </a:xfrm>
        </p:spPr>
        <p:txBody>
          <a:bodyPr/>
          <a:lstStyle/>
          <a:p>
            <a:pPr marL="0" lvl="0" indent="0">
              <a:buNone/>
            </a:pPr>
            <a:r>
              <a:rPr lang="en-US" sz="1800">
                <a:solidFill>
                  <a:srgbClr val="003465"/>
                </a:solidFill>
              </a:rPr>
              <a:t>New Production Closings: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72E0CC-8533-A2FF-188E-A3964AE868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12" y="123828"/>
            <a:ext cx="8929426" cy="1001588"/>
          </a:xfrm>
        </p:spPr>
        <p:txBody>
          <a:bodyPr/>
          <a:lstStyle/>
          <a:p>
            <a:pPr lvl="0"/>
            <a:r>
              <a:rPr lang="en-US"/>
              <a:t>RIHousing Financed Production Activity </a:t>
            </a:r>
            <a:endParaRPr lang="en-US" b="0" i="1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B30A5EE-4D8F-ED09-A6E5-5F386E53B7F0}"/>
              </a:ext>
            </a:extLst>
          </p:cNvPr>
          <p:cNvSpPr txBox="1"/>
          <p:nvPr/>
        </p:nvSpPr>
        <p:spPr>
          <a:xfrm>
            <a:off x="7906772" y="3912348"/>
            <a:ext cx="944489" cy="26161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1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**estimation</a:t>
            </a:r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E67D78E-CCDD-14E4-BED4-4C0688C03899}"/>
              </a:ext>
            </a:extLst>
          </p:cNvPr>
          <p:cNvSpPr txBox="1"/>
          <p:nvPr/>
        </p:nvSpPr>
        <p:spPr>
          <a:xfrm>
            <a:off x="64579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EE96F2-9042-1F4B-98C4-6395E374721C}" type="slidenum">
              <a: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en-US" sz="500" b="0" i="0" u="none" strike="noStrike" kern="1200" cap="none" spc="0" baseline="0" dirty="0">
              <a:solidFill>
                <a:schemeClr val="bg1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6DD4BA-B957-66E2-B3EC-FD8D86DE1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43" y="1214350"/>
            <a:ext cx="5756323" cy="4986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429862-8546-BF75-6239-0ABB98D4A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070" y="1594253"/>
            <a:ext cx="2057687" cy="22291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CE281E1-7F30-8F99-DE45-FCFF72F71A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05" y="90699"/>
            <a:ext cx="8650864" cy="1001588"/>
          </a:xfrm>
        </p:spPr>
        <p:txBody>
          <a:bodyPr/>
          <a:lstStyle/>
          <a:p>
            <a:pPr lvl="0"/>
            <a:r>
              <a:rPr lang="en-US"/>
              <a:t>2025 Groundbreakings/ Ribbon Cuttings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773DBEC-3D1A-83B3-F324-4D138C8A6DFD}"/>
              </a:ext>
            </a:extLst>
          </p:cNvPr>
          <p:cNvSpPr txBox="1"/>
          <p:nvPr/>
        </p:nvSpPr>
        <p:spPr>
          <a:xfrm>
            <a:off x="203399" y="1252746"/>
            <a:ext cx="4072691" cy="3580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sng" strike="noStrike" kern="1200" cap="none" spc="0" baseline="0">
                <a:solidFill>
                  <a:srgbClr val="005595"/>
                </a:solidFill>
                <a:uFillTx/>
                <a:latin typeface="Myriad Pro" pitchFamily="34"/>
              </a:rPr>
              <a:t>5 Groundbreakings </a:t>
            </a:r>
          </a:p>
          <a:p>
            <a:pPr marL="0" marR="0" lvl="0" indent="0" algn="l" defTabSz="685800" rtl="0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3465"/>
                </a:solidFill>
                <a:uFillTx/>
                <a:latin typeface="Myriad Pro" pitchFamily="34"/>
              </a:rPr>
              <a:t>Celebrated the start of construction of </a:t>
            </a:r>
            <a:r>
              <a:rPr lang="en-US" sz="2000" b="1" i="0" u="none" strike="noStrike" kern="1200" cap="none" spc="0" baseline="0">
                <a:solidFill>
                  <a:srgbClr val="003465"/>
                </a:solidFill>
                <a:uFillTx/>
                <a:latin typeface="Myriad Pro" pitchFamily="34"/>
              </a:rPr>
              <a:t>214 new </a:t>
            </a:r>
            <a:r>
              <a:rPr lang="en-US" sz="2000" b="0" i="0" u="none" strike="noStrike" kern="1200" cap="none" spc="0" baseline="0">
                <a:solidFill>
                  <a:srgbClr val="003465"/>
                </a:solidFill>
                <a:uFillTx/>
                <a:latin typeface="Myriad Pro" pitchFamily="34"/>
              </a:rPr>
              <a:t>and </a:t>
            </a:r>
            <a:r>
              <a:rPr lang="en-US" sz="2000" b="1" i="0" u="none" strike="noStrike" kern="1200" cap="none" spc="0" baseline="0">
                <a:solidFill>
                  <a:srgbClr val="003465"/>
                </a:solidFill>
                <a:uFillTx/>
                <a:latin typeface="Myriad Pro" pitchFamily="34"/>
              </a:rPr>
              <a:t>82 preserved units</a:t>
            </a:r>
            <a:br>
              <a:rPr lang="en-US" sz="2000" b="1" i="0" u="none" strike="noStrike" kern="1200" cap="none" spc="0" baseline="0">
                <a:solidFill>
                  <a:srgbClr val="003465"/>
                </a:solidFill>
                <a:uFillTx/>
                <a:latin typeface="Myriad Pro" pitchFamily="34"/>
              </a:rPr>
            </a:br>
            <a:endParaRPr lang="en-US" sz="800" b="0" i="0" u="none" strike="noStrike" kern="1200" cap="none" spc="0" baseline="0">
              <a:solidFill>
                <a:srgbClr val="003465"/>
              </a:solidFill>
              <a:uFillTx/>
              <a:latin typeface="Myriad Pro" pitchFamily="34"/>
            </a:endParaRPr>
          </a:p>
          <a:p>
            <a:pPr marL="285750" marR="0" lvl="0" indent="-285750" algn="l" defTabSz="6858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3465"/>
                </a:solidFill>
                <a:uFillTx/>
                <a:latin typeface="Myriad Pro" pitchFamily="34"/>
              </a:rPr>
              <a:t>Tandem, Providence</a:t>
            </a:r>
          </a:p>
          <a:p>
            <a:pPr marL="285750" marR="0" lvl="0" indent="-285750" algn="l" defTabSz="6858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3465"/>
                </a:solidFill>
                <a:uFillTx/>
                <a:latin typeface="Myriad Pro" pitchFamily="34"/>
              </a:rPr>
              <a:t>Broad Street Homes, Central Falls</a:t>
            </a:r>
          </a:p>
          <a:p>
            <a:pPr marL="285750" marR="0" lvl="0" indent="-285750" algn="l" defTabSz="6858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3465"/>
                </a:solidFill>
                <a:uFillTx/>
                <a:latin typeface="Myriad Pro" pitchFamily="34"/>
              </a:rPr>
              <a:t>Crossroads Health and Housing, Providence</a:t>
            </a:r>
          </a:p>
          <a:p>
            <a:pPr marL="285750" marR="0" lvl="0" indent="-285750" algn="l" defTabSz="6858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3465"/>
                </a:solidFill>
                <a:uFillTx/>
                <a:latin typeface="Myriad Pro" pitchFamily="34"/>
              </a:rPr>
              <a:t>The Village at Manville, Lincoln</a:t>
            </a:r>
          </a:p>
          <a:p>
            <a:pPr marL="285750" marR="0" lvl="0" indent="-285750" algn="l" defTabSz="6858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3465"/>
                </a:solidFill>
                <a:uFillTx/>
                <a:latin typeface="Myriad Pro" pitchFamily="34"/>
              </a:rPr>
              <a:t>Pocasset Manor, Providence</a:t>
            </a:r>
          </a:p>
          <a:p>
            <a:pPr marL="0" marR="0" lvl="0" indent="0" algn="l" defTabSz="685800" rtl="0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Myriad Pro" pitchFamily="34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C75DFC4-16B6-4D94-7DBA-6C7BDEEF4B59}"/>
              </a:ext>
            </a:extLst>
          </p:cNvPr>
          <p:cNvSpPr txBox="1"/>
          <p:nvPr/>
        </p:nvSpPr>
        <p:spPr>
          <a:xfrm>
            <a:off x="4677777" y="1252746"/>
            <a:ext cx="4130664" cy="3580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514350" rtl="0" fontAlgn="auto" hangingPunct="1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sng" strike="noStrike" kern="1200" cap="none" spc="0" baseline="0">
                <a:solidFill>
                  <a:srgbClr val="005595"/>
                </a:solidFill>
                <a:uFillTx/>
                <a:latin typeface="Myriad Pro" pitchFamily="34"/>
              </a:rPr>
              <a:t>4 Ribbon Cuttings </a:t>
            </a:r>
          </a:p>
          <a:p>
            <a:pPr marL="0" marR="0" lvl="0" indent="0" algn="l" defTabSz="514350" rtl="0" fontAlgn="auto" hangingPunct="1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3465"/>
                </a:solidFill>
                <a:uFillTx/>
                <a:latin typeface="Myriad Pro" pitchFamily="34"/>
              </a:rPr>
              <a:t>Celebrated the completion of </a:t>
            </a:r>
            <a:br>
              <a:rPr lang="en-US" sz="2000" b="0" i="0" u="none" strike="noStrike" kern="1200" cap="none" spc="0" baseline="0">
                <a:solidFill>
                  <a:srgbClr val="003465"/>
                </a:solidFill>
                <a:uFillTx/>
                <a:latin typeface="Myriad Pro" pitchFamily="34"/>
              </a:rPr>
            </a:br>
            <a:r>
              <a:rPr lang="en-US" sz="2000" b="1" i="0" u="none" strike="noStrike" kern="1200" cap="none" spc="0" baseline="0">
                <a:solidFill>
                  <a:srgbClr val="003465"/>
                </a:solidFill>
                <a:uFillTx/>
                <a:latin typeface="Myriad Pro" pitchFamily="34"/>
              </a:rPr>
              <a:t>148 new homes</a:t>
            </a:r>
            <a:br>
              <a:rPr lang="en-US" sz="2000" b="1" i="0" u="none" strike="noStrike" kern="1200" cap="none" spc="0" baseline="0">
                <a:solidFill>
                  <a:srgbClr val="003465"/>
                </a:solidFill>
                <a:uFillTx/>
                <a:latin typeface="Myriad Pro" pitchFamily="34"/>
              </a:rPr>
            </a:br>
            <a:endParaRPr lang="en-US" sz="1800" b="0" i="0" u="none" strike="noStrike" kern="1200" cap="none" spc="0" baseline="0">
              <a:solidFill>
                <a:srgbClr val="003465"/>
              </a:solidFill>
              <a:uFillTx/>
              <a:latin typeface="Myriad Pro" pitchFamily="34"/>
            </a:endParaRPr>
          </a:p>
          <a:p>
            <a:pPr marL="85725" marR="0" lvl="0" indent="-285750" algn="l" defTabSz="514350" rtl="0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3465"/>
                </a:solidFill>
                <a:uFillTx/>
                <a:latin typeface="Myriad Pro" pitchFamily="34"/>
              </a:rPr>
              <a:t>Cardinal Lane Phase 2, Hopkinton</a:t>
            </a:r>
          </a:p>
          <a:p>
            <a:pPr marL="85725" marR="0" lvl="0" indent="-285750" algn="l" defTabSz="51435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3465"/>
                </a:solidFill>
                <a:uFillTx/>
                <a:latin typeface="Myriad Pro" pitchFamily="34"/>
              </a:rPr>
              <a:t>Tempo, Providence</a:t>
            </a:r>
          </a:p>
          <a:p>
            <a:pPr marL="85725" marR="0" lvl="0" indent="-285750" algn="l" defTabSz="51435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3465"/>
                </a:solidFill>
                <a:uFillTx/>
                <a:latin typeface="Myriad Pro" pitchFamily="34"/>
              </a:rPr>
              <a:t>2 Hammett Court, Jamestown</a:t>
            </a:r>
          </a:p>
          <a:p>
            <a:pPr marL="85725" marR="0" lvl="0" indent="-285750" algn="l" defTabSz="51435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3465"/>
                </a:solidFill>
                <a:uFillTx/>
                <a:latin typeface="Myriad Pro" pitchFamily="34"/>
              </a:rPr>
              <a:t>Soria, East Greenwich</a:t>
            </a:r>
          </a:p>
          <a:p>
            <a:pPr marL="0" marR="0" lvl="0" indent="0" algn="l" defTabSz="514350" rtl="0" fontAlgn="auto" hangingPunct="1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Myriad Pro" pitchFamily="34"/>
            </a:endParaRPr>
          </a:p>
        </p:txBody>
      </p:sp>
      <p:pic>
        <p:nvPicPr>
          <p:cNvPr id="6" name="Picture Placeholder 4" descr="A group of people in clothing&#10;&#10;AI-generated content may be incorrect.">
            <a:extLst>
              <a:ext uri="{FF2B5EF4-FFF2-40B4-BE49-F238E27FC236}">
                <a16:creationId xmlns:a16="http://schemas.microsoft.com/office/drawing/2014/main" id="{05844523-CFBE-74DB-9137-E5906D9669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4237" y="5137419"/>
            <a:ext cx="2119295" cy="9435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 descr="A picture containing sky, ground, outdoor, person&#10;&#10;AI-generated content may be incorrect.">
            <a:extLst>
              <a:ext uri="{FF2B5EF4-FFF2-40B4-BE49-F238E27FC236}">
                <a16:creationId xmlns:a16="http://schemas.microsoft.com/office/drawing/2014/main" id="{69DD7B69-55EA-3485-8A59-C657D962D2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88769" y="5124992"/>
            <a:ext cx="2102836" cy="9505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8" descr="A group of people walking&#10;&#10;AI-generated content may be incorrect.">
            <a:extLst>
              <a:ext uri="{FF2B5EF4-FFF2-40B4-BE49-F238E27FC236}">
                <a16:creationId xmlns:a16="http://schemas.microsoft.com/office/drawing/2014/main" id="{849B22AD-E7D3-2161-66C9-FE9C932B70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447"/>
          <a:stretch>
            <a:fillRect/>
          </a:stretch>
        </p:blipFill>
        <p:spPr>
          <a:xfrm>
            <a:off x="0" y="5137419"/>
            <a:ext cx="1154237" cy="9435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9" descr="A group of people holding a ribbon&#10;&#10;AI-generated content may be incorrect.">
            <a:extLst>
              <a:ext uri="{FF2B5EF4-FFF2-40B4-BE49-F238E27FC236}">
                <a16:creationId xmlns:a16="http://schemas.microsoft.com/office/drawing/2014/main" id="{84B56FFB-0320-9FA0-EFE4-9FE0060423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9327"/>
          <a:stretch>
            <a:fillRect/>
          </a:stretch>
        </p:blipFill>
        <p:spPr>
          <a:xfrm>
            <a:off x="7491606" y="5161403"/>
            <a:ext cx="1652393" cy="91408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0" descr="A group of people standing outside a building&#10;&#10;AI-generated content may be incorrect.">
            <a:extLst>
              <a:ext uri="{FF2B5EF4-FFF2-40B4-BE49-F238E27FC236}">
                <a16:creationId xmlns:a16="http://schemas.microsoft.com/office/drawing/2014/main" id="{3884C290-40ED-47AA-FD41-AF7EB501401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69674" y="5135005"/>
            <a:ext cx="2115244" cy="9404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FC5705D-8DC2-EB77-EF64-0DB05B5D86B3}"/>
              </a:ext>
            </a:extLst>
          </p:cNvPr>
          <p:cNvSpPr txBox="1"/>
          <p:nvPr/>
        </p:nvSpPr>
        <p:spPr>
          <a:xfrm>
            <a:off x="64579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EE96F2-9042-1F4B-98C4-6395E374721C}" type="slidenum">
              <a: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en-US" sz="500" b="0" i="0" u="none" strike="noStrike" kern="1200" cap="none" spc="0" baseline="0" dirty="0">
              <a:solidFill>
                <a:schemeClr val="bg1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DE3088-7DCB-A7D5-27B8-638D6E6A47E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37670" y="1265721"/>
            <a:ext cx="8370097" cy="4935784"/>
          </a:xfrm>
        </p:spPr>
        <p:txBody>
          <a:bodyPr/>
          <a:lstStyle/>
          <a:p>
            <a:r>
              <a:rPr lang="en-US" dirty="0"/>
              <a:t>On June 5, 2025 </a:t>
            </a:r>
            <a:r>
              <a:rPr lang="en-US" dirty="0" err="1"/>
              <a:t>RIHousing</a:t>
            </a:r>
            <a:r>
              <a:rPr lang="en-US" dirty="0"/>
              <a:t> released an RFP for three municipal TA programs:</a:t>
            </a:r>
          </a:p>
          <a:p>
            <a:pPr marL="0" indent="0">
              <a:buNone/>
            </a:pPr>
            <a:r>
              <a:rPr lang="en-US" dirty="0"/>
              <a:t>	- Municipal Technical Assistance Program: $1.6M</a:t>
            </a:r>
          </a:p>
          <a:p>
            <a:pPr marL="0" indent="0">
              <a:buNone/>
            </a:pPr>
            <a:r>
              <a:rPr lang="en-US" dirty="0"/>
              <a:t>	- Pipeline Development Program: $400,000</a:t>
            </a:r>
          </a:p>
          <a:p>
            <a:pPr marL="0" indent="0">
              <a:buNone/>
            </a:pPr>
            <a:r>
              <a:rPr lang="en-US" dirty="0"/>
              <a:t>	- Transit Oriented Development: $974,707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Applications were due on July 30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review committee comprised of </a:t>
            </a:r>
            <a:r>
              <a:rPr lang="en-US" dirty="0" err="1"/>
              <a:t>RIHousing</a:t>
            </a:r>
            <a:r>
              <a:rPr lang="en-US" dirty="0"/>
              <a:t> and Executive Office of Housing staff are currently reviewing applications.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03FED0-7E55-68F5-063A-1DB10F972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Municipal Technical Assistance</a:t>
            </a:r>
          </a:p>
        </p:txBody>
      </p:sp>
    </p:spTree>
    <p:extLst>
      <p:ext uri="{BB962C8B-B14F-4D97-AF65-F5344CB8AC3E}">
        <p14:creationId xmlns:p14="http://schemas.microsoft.com/office/powerpoint/2010/main" val="109743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D66F8-4E82-D0CC-7B59-4E71E57BFE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7670" y="1265721"/>
            <a:ext cx="8370097" cy="4935784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b="1" u="sng"/>
              <a:t>$232 M </a:t>
            </a:r>
            <a:r>
              <a:rPr lang="en-US" sz="2000"/>
              <a:t>in SFRF resources targeted to housing production or preservation and down payment assistance</a:t>
            </a:r>
          </a:p>
          <a:p>
            <a:pPr lvl="1">
              <a:spcBef>
                <a:spcPts val="1800"/>
              </a:spcBef>
            </a:pPr>
            <a:r>
              <a:rPr lang="en-US"/>
              <a:t>Fully committed</a:t>
            </a:r>
          </a:p>
          <a:p>
            <a:pPr lvl="1">
              <a:spcBef>
                <a:spcPts val="1800"/>
              </a:spcBef>
            </a:pPr>
            <a:r>
              <a:rPr lang="en-US"/>
              <a:t>$147.5 M expended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9BC37E-DDA2-2D91-2855-AEC0CA17F6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12" y="123828"/>
            <a:ext cx="8933623" cy="1001588"/>
          </a:xfrm>
        </p:spPr>
        <p:txBody>
          <a:bodyPr/>
          <a:lstStyle/>
          <a:p>
            <a:pPr lvl="0"/>
            <a:r>
              <a:rPr lang="en-US"/>
              <a:t>Overview of SFRF Outcomes </a:t>
            </a:r>
            <a:r>
              <a:rPr lang="en-US" sz="1800" b="0" i="1"/>
              <a:t>as of 07/31/2025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BBD0C-BE27-FF6F-434C-DC9C04F76463}"/>
              </a:ext>
            </a:extLst>
          </p:cNvPr>
          <p:cNvSpPr txBox="1"/>
          <p:nvPr/>
        </p:nvSpPr>
        <p:spPr>
          <a:xfrm>
            <a:off x="371154" y="6034034"/>
            <a:ext cx="6486845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* Deed restricted properties include middle income units up to 120% AMI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555C79B-2F89-10E4-290F-D676610E590C}"/>
              </a:ext>
            </a:extLst>
          </p:cNvPr>
          <p:cNvSpPr txBox="1"/>
          <p:nvPr/>
        </p:nvSpPr>
        <p:spPr>
          <a:xfrm>
            <a:off x="721927" y="3315742"/>
            <a:ext cx="3498732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005595"/>
                </a:solidFill>
                <a:uFillTx/>
                <a:latin typeface="Myriad Pro" pitchFamily="34"/>
              </a:rPr>
              <a:t>2,312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005595"/>
                </a:solidFill>
                <a:uFillTx/>
                <a:latin typeface="Myriad Pro" pitchFamily="34"/>
              </a:rPr>
              <a:t>total new units financed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5595"/>
                </a:solidFill>
                <a:uFillTx/>
                <a:latin typeface="Myriad Pro" pitchFamily="34"/>
              </a:rPr>
              <a:t>of which 1,835 are </a:t>
            </a:r>
            <a:br>
              <a:rPr lang="en-US" sz="2000" b="0" i="0" u="none" strike="noStrike" kern="1200" cap="none" spc="0" baseline="0">
                <a:solidFill>
                  <a:srgbClr val="005595"/>
                </a:solidFill>
                <a:uFillTx/>
                <a:latin typeface="Myriad Pro" pitchFamily="34"/>
              </a:rPr>
            </a:br>
            <a:r>
              <a:rPr lang="en-US" sz="2000" b="0" i="0" u="none" strike="noStrike" kern="1200" cap="none" spc="0" baseline="0">
                <a:solidFill>
                  <a:srgbClr val="005595"/>
                </a:solidFill>
                <a:uFillTx/>
                <a:latin typeface="Myriad Pro" pitchFamily="34"/>
              </a:rPr>
              <a:t>deed restricted*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09545133-C86F-35E4-1132-4373F3111ED4}"/>
              </a:ext>
            </a:extLst>
          </p:cNvPr>
          <p:cNvSpPr txBox="1"/>
          <p:nvPr/>
        </p:nvSpPr>
        <p:spPr>
          <a:xfrm>
            <a:off x="5022259" y="3315742"/>
            <a:ext cx="3798097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005595"/>
                </a:solidFill>
                <a:uFillTx/>
                <a:latin typeface="Myriad Pro" pitchFamily="34"/>
              </a:rPr>
              <a:t>1,672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005595"/>
                </a:solidFill>
                <a:uFillTx/>
                <a:latin typeface="Myriad Pro" pitchFamily="34"/>
              </a:rPr>
              <a:t>homebuyers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5595"/>
                </a:solidFill>
                <a:uFillTx/>
                <a:latin typeface="Myriad Pro" pitchFamily="34"/>
              </a:rPr>
              <a:t>received </a:t>
            </a:r>
            <a:br>
              <a:rPr lang="en-US" sz="2000" b="0" i="0" u="none" strike="noStrike" kern="1200" cap="none" spc="0" baseline="0">
                <a:solidFill>
                  <a:srgbClr val="005595"/>
                </a:solidFill>
                <a:uFillTx/>
                <a:latin typeface="Myriad Pro" pitchFamily="34"/>
              </a:rPr>
            </a:br>
            <a:r>
              <a:rPr lang="en-US" sz="2000" b="0" i="0" u="none" strike="noStrike" kern="1200" cap="none" spc="0" baseline="0">
                <a:solidFill>
                  <a:srgbClr val="005595"/>
                </a:solidFill>
                <a:uFillTx/>
                <a:latin typeface="Myriad Pro" pitchFamily="34"/>
              </a:rPr>
              <a:t>down payment assistance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D96DA02-3A3C-8B28-6576-741583013747}"/>
              </a:ext>
            </a:extLst>
          </p:cNvPr>
          <p:cNvSpPr/>
          <p:nvPr/>
        </p:nvSpPr>
        <p:spPr>
          <a:xfrm>
            <a:off x="433937" y="3269610"/>
            <a:ext cx="83118" cy="1369570"/>
          </a:xfrm>
          <a:prstGeom prst="rect">
            <a:avLst/>
          </a:pr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AD2039D6-E4AC-A386-9282-5A924818A82A}"/>
              </a:ext>
            </a:extLst>
          </p:cNvPr>
          <p:cNvSpPr/>
          <p:nvPr/>
        </p:nvSpPr>
        <p:spPr>
          <a:xfrm>
            <a:off x="4734269" y="3269610"/>
            <a:ext cx="83118" cy="1369570"/>
          </a:xfrm>
          <a:prstGeom prst="rect">
            <a:avLst/>
          </a:pr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3A0DE76-CC2D-0B69-5D2F-E7C87B9F63AA}"/>
              </a:ext>
            </a:extLst>
          </p:cNvPr>
          <p:cNvSpPr txBox="1"/>
          <p:nvPr/>
        </p:nvSpPr>
        <p:spPr>
          <a:xfrm>
            <a:off x="64579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EE96F2-9042-1F4B-98C4-6395E374721C}" type="slidenum">
              <a: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en-US" sz="500" b="0" i="0" u="none" strike="noStrike" kern="1200" cap="none" spc="0" baseline="0" dirty="0">
              <a:solidFill>
                <a:schemeClr val="bg1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327023C-384D-C8DC-4DFE-5BF9F10C57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7670" y="1265721"/>
            <a:ext cx="8370097" cy="850154"/>
          </a:xfrm>
        </p:spPr>
        <p:txBody>
          <a:bodyPr/>
          <a:lstStyle/>
          <a:p>
            <a:pPr marL="0" lvl="0" indent="0">
              <a:lnSpc>
                <a:spcPct val="87000"/>
              </a:lnSpc>
              <a:spcBef>
                <a:spcPts val="0"/>
              </a:spcBef>
              <a:buNone/>
            </a:pPr>
            <a:r>
              <a:rPr lang="en-US" sz="1900">
                <a:solidFill>
                  <a:srgbClr val="102D4F"/>
                </a:solidFill>
                <a:cs typeface="Times New Roman" pitchFamily="18"/>
              </a:rPr>
              <a:t>RIHousing is directly administering </a:t>
            </a:r>
            <a:r>
              <a:rPr lang="en-US" sz="1900" b="1">
                <a:solidFill>
                  <a:srgbClr val="102D4F"/>
                </a:solidFill>
                <a:cs typeface="Times New Roman" pitchFamily="18"/>
              </a:rPr>
              <a:t>$206.4 M </a:t>
            </a:r>
            <a:r>
              <a:rPr lang="en-US" sz="1900">
                <a:solidFill>
                  <a:srgbClr val="102D4F"/>
                </a:solidFill>
                <a:cs typeface="Times New Roman" pitchFamily="18"/>
              </a:rPr>
              <a:t>in SFRF funded programs and administering an </a:t>
            </a:r>
            <a:r>
              <a:rPr lang="en-US" sz="1900" b="1">
                <a:solidFill>
                  <a:srgbClr val="102D4F"/>
                </a:solidFill>
                <a:cs typeface="Times New Roman" pitchFamily="18"/>
              </a:rPr>
              <a:t>additional $27 M </a:t>
            </a:r>
            <a:r>
              <a:rPr lang="en-US" sz="1900">
                <a:solidFill>
                  <a:srgbClr val="102D4F"/>
                </a:solidFill>
                <a:cs typeface="Times New Roman" pitchFamily="18"/>
              </a:rPr>
              <a:t>on behalf of the Executive Office of Housing</a:t>
            </a:r>
          </a:p>
          <a:p>
            <a:pPr marL="0" lvl="0" indent="0">
              <a:lnSpc>
                <a:spcPct val="87000"/>
              </a:lnSpc>
              <a:spcBef>
                <a:spcPts val="0"/>
              </a:spcBef>
              <a:buNone/>
            </a:pPr>
            <a:endParaRPr lang="en-US" sz="1900">
              <a:solidFill>
                <a:srgbClr val="102D4F"/>
              </a:solidFill>
              <a:cs typeface="Times New Roman" pitchFamily="18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947FB9F9-12C9-8CE7-6B44-B04242BEAF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12" y="123828"/>
            <a:ext cx="8929426" cy="1001588"/>
          </a:xfrm>
        </p:spPr>
        <p:txBody>
          <a:bodyPr/>
          <a:lstStyle/>
          <a:p>
            <a:pPr lvl="0"/>
            <a:r>
              <a:rPr lang="en-US"/>
              <a:t>RIHousing-administered SFRF Programs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216BFDF-474E-50D6-2431-B80C804E5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896660"/>
              </p:ext>
            </p:extLst>
          </p:nvPr>
        </p:nvGraphicFramePr>
        <p:xfrm>
          <a:off x="365257" y="1944436"/>
          <a:ext cx="7899546" cy="2969127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6467816">
                  <a:extLst>
                    <a:ext uri="{9D8B030D-6E8A-4147-A177-3AD203B41FA5}">
                      <a16:colId xmlns:a16="http://schemas.microsoft.com/office/drawing/2014/main" val="2153055254"/>
                    </a:ext>
                  </a:extLst>
                </a:gridCol>
                <a:gridCol w="1431730">
                  <a:extLst>
                    <a:ext uri="{9D8B030D-6E8A-4147-A177-3AD203B41FA5}">
                      <a16:colId xmlns:a16="http://schemas.microsoft.com/office/drawing/2014/main" val="4198425221"/>
                    </a:ext>
                  </a:extLst>
                </a:gridCol>
              </a:tblGrid>
              <a:tr h="202567">
                <a:tc gridSpan="2"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1" u="sng" dirty="0">
                          <a:solidFill>
                            <a:srgbClr val="005595"/>
                          </a:solidFill>
                        </a:rPr>
                        <a:t>RIHousing Programs:</a:t>
                      </a:r>
                      <a:endParaRPr lang="en-US" sz="1800" b="1" u="sng" dirty="0">
                        <a:solidFill>
                          <a:srgbClr val="005595"/>
                        </a:solidFill>
                        <a:cs typeface="Times New Roman" pitchFamily="18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309531"/>
                  </a:ext>
                </a:extLst>
              </a:tr>
              <a:tr h="349629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solidFill>
                            <a:srgbClr val="102D4F"/>
                          </a:solidFill>
                        </a:rPr>
                        <a:t>Down Payment Assistance (DPA) program </a:t>
                      </a:r>
                      <a:endParaRPr lang="en-US" dirty="0"/>
                    </a:p>
                  </a:txBody>
                  <a:tcPr marL="45720" marR="45720" marT="18288" marB="18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>
                          <a:solidFill>
                            <a:srgbClr val="102D4F"/>
                          </a:solidFill>
                        </a:rPr>
                        <a:t>$30 M</a:t>
                      </a:r>
                      <a:endParaRPr lang="en-US" sz="1800">
                        <a:solidFill>
                          <a:srgbClr val="102D4F"/>
                        </a:solidFill>
                        <a:cs typeface="Times New Roman" pitchFamily="18"/>
                      </a:endParaRPr>
                    </a:p>
                  </a:txBody>
                  <a:tcPr marL="45720" marR="45720" marT="18288" marB="18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9881653"/>
                  </a:ext>
                </a:extLst>
              </a:tr>
              <a:tr h="349629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solidFill>
                            <a:srgbClr val="102D4F"/>
                          </a:solidFill>
                        </a:rPr>
                        <a:t>Development of Affordable Housing (DAH) </a:t>
                      </a:r>
                      <a:endParaRPr lang="en-US" dirty="0"/>
                    </a:p>
                  </a:txBody>
                  <a:tcPr marL="45720" marR="45720" marT="18288" marB="18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>
                          <a:solidFill>
                            <a:srgbClr val="102D4F"/>
                          </a:solidFill>
                        </a:rPr>
                        <a:t>$90 M</a:t>
                      </a:r>
                      <a:endParaRPr lang="en-US" sz="1800">
                        <a:solidFill>
                          <a:srgbClr val="102D4F"/>
                        </a:solidFill>
                        <a:cs typeface="Times New Roman" pitchFamily="18"/>
                      </a:endParaRPr>
                    </a:p>
                  </a:txBody>
                  <a:tcPr marL="45720" marR="45720" marT="18288" marB="18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3647548"/>
                  </a:ext>
                </a:extLst>
              </a:tr>
              <a:tr h="349629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solidFill>
                            <a:srgbClr val="102D4F"/>
                          </a:solidFill>
                        </a:rPr>
                        <a:t>Public Housing Authority (PHA) pilot program </a:t>
                      </a:r>
                      <a:endParaRPr lang="en-US" dirty="0"/>
                    </a:p>
                  </a:txBody>
                  <a:tcPr marL="45720" marR="45720" marT="18288" marB="18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>
                          <a:solidFill>
                            <a:srgbClr val="102D4F"/>
                          </a:solidFill>
                        </a:rPr>
                        <a:t>$10 M</a:t>
                      </a:r>
                      <a:endParaRPr lang="en-US" sz="1800">
                        <a:solidFill>
                          <a:srgbClr val="102D4F"/>
                        </a:solidFill>
                        <a:cs typeface="Times New Roman" pitchFamily="18"/>
                      </a:endParaRPr>
                    </a:p>
                  </a:txBody>
                  <a:tcPr marL="45720" marR="45720" marT="18288" marB="18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3339336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solidFill>
                            <a:srgbClr val="102D4F"/>
                          </a:solidFill>
                        </a:rPr>
                        <a:t>Community Revitalization (CR) program </a:t>
                      </a:r>
                      <a:endParaRPr lang="en-US" dirty="0"/>
                    </a:p>
                  </a:txBody>
                  <a:tcPr marL="45720" marR="45720" marT="18288" marB="18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>
                          <a:solidFill>
                            <a:srgbClr val="102D4F"/>
                          </a:solidFill>
                        </a:rPr>
                        <a:t>$20 M</a:t>
                      </a:r>
                      <a:endParaRPr lang="en-US" sz="1800">
                        <a:solidFill>
                          <a:srgbClr val="102D4F"/>
                        </a:solidFill>
                        <a:cs typeface="Times New Roman" pitchFamily="18"/>
                      </a:endParaRPr>
                    </a:p>
                  </a:txBody>
                  <a:tcPr marL="45720" marR="45720" marT="18288" marB="18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9080874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solidFill>
                            <a:srgbClr val="102D4F"/>
                          </a:solidFill>
                        </a:rPr>
                        <a:t>Middle Income Housing (MI) program </a:t>
                      </a:r>
                      <a:endParaRPr lang="en-US" dirty="0"/>
                    </a:p>
                  </a:txBody>
                  <a:tcPr marL="45720" marR="45720" marT="18288" marB="18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dirty="0">
                          <a:solidFill>
                            <a:srgbClr val="102D4F"/>
                          </a:solidFill>
                        </a:rPr>
                        <a:t>$20 M</a:t>
                      </a:r>
                      <a:endParaRPr lang="en-US" sz="1800" dirty="0">
                        <a:solidFill>
                          <a:srgbClr val="102D4F"/>
                        </a:solidFill>
                        <a:cs typeface="Times New Roman" pitchFamily="18"/>
                      </a:endParaRPr>
                    </a:p>
                  </a:txBody>
                  <a:tcPr marL="45720" marR="45720" marT="18288" marB="18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6309128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lvl="0"/>
                      <a:r>
                        <a:rPr lang="en-US" sz="1800">
                          <a:solidFill>
                            <a:srgbClr val="102D4F"/>
                          </a:solidFill>
                        </a:rPr>
                        <a:t>Site Acquisition program (SAP) </a:t>
                      </a:r>
                      <a:endParaRPr lang="en-US"/>
                    </a:p>
                  </a:txBody>
                  <a:tcPr marL="45720" marR="45720" marT="18288" marB="18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dirty="0">
                          <a:solidFill>
                            <a:srgbClr val="102D4F"/>
                          </a:solidFill>
                        </a:rPr>
                        <a:t>$25 M</a:t>
                      </a:r>
                      <a:endParaRPr lang="en-US" sz="1800" dirty="0">
                        <a:solidFill>
                          <a:srgbClr val="102D4F"/>
                        </a:solidFill>
                        <a:cs typeface="Times New Roman" pitchFamily="18"/>
                      </a:endParaRPr>
                    </a:p>
                  </a:txBody>
                  <a:tcPr marL="45720" marR="45720" marT="18288" marB="18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6396906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lvl="0"/>
                      <a:r>
                        <a:rPr lang="en-US" sz="1800">
                          <a:solidFill>
                            <a:srgbClr val="102D4F"/>
                          </a:solidFill>
                        </a:rPr>
                        <a:t>Predevelopment program </a:t>
                      </a:r>
                      <a:endParaRPr lang="en-US"/>
                    </a:p>
                  </a:txBody>
                  <a:tcPr marL="45720" marR="45720" marT="18288" marB="18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dirty="0">
                          <a:solidFill>
                            <a:srgbClr val="102D4F"/>
                          </a:solidFill>
                        </a:rPr>
                        <a:t>$10 M</a:t>
                      </a:r>
                      <a:endParaRPr lang="en-US" sz="1800" dirty="0">
                        <a:solidFill>
                          <a:srgbClr val="102D4F"/>
                        </a:solidFill>
                        <a:cs typeface="Times New Roman" pitchFamily="18"/>
                      </a:endParaRPr>
                    </a:p>
                  </a:txBody>
                  <a:tcPr marL="45720" marR="45720" marT="18288" marB="18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0891158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lvl="0"/>
                      <a:r>
                        <a:rPr lang="en-US" sz="1800">
                          <a:solidFill>
                            <a:srgbClr val="102D4F"/>
                          </a:solidFill>
                        </a:rPr>
                        <a:t>Proactive Housing Development </a:t>
                      </a:r>
                      <a:endParaRPr lang="en-US"/>
                    </a:p>
                  </a:txBody>
                  <a:tcPr marL="45720" marR="45720" marT="18288" marB="18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dirty="0">
                          <a:solidFill>
                            <a:srgbClr val="102D4F"/>
                          </a:solidFill>
                        </a:rPr>
                        <a:t>$1.4 M</a:t>
                      </a:r>
                      <a:endParaRPr lang="en-US" sz="1800" dirty="0">
                        <a:solidFill>
                          <a:srgbClr val="102D4F"/>
                        </a:solidFill>
                        <a:cs typeface="Times New Roman" pitchFamily="18"/>
                      </a:endParaRPr>
                    </a:p>
                  </a:txBody>
                  <a:tcPr marL="45720" marR="45720" marT="18288" marB="18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151974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8324F64-7995-0D37-6893-285343B36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808666"/>
              </p:ext>
            </p:extLst>
          </p:nvPr>
        </p:nvGraphicFramePr>
        <p:xfrm>
          <a:off x="365257" y="5036021"/>
          <a:ext cx="7899546" cy="1112532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6457419">
                  <a:extLst>
                    <a:ext uri="{9D8B030D-6E8A-4147-A177-3AD203B41FA5}">
                      <a16:colId xmlns:a16="http://schemas.microsoft.com/office/drawing/2014/main" val="4123128141"/>
                    </a:ext>
                  </a:extLst>
                </a:gridCol>
                <a:gridCol w="1442127">
                  <a:extLst>
                    <a:ext uri="{9D8B030D-6E8A-4147-A177-3AD203B41FA5}">
                      <a16:colId xmlns:a16="http://schemas.microsoft.com/office/drawing/2014/main" val="2963263705"/>
                    </a:ext>
                  </a:extLst>
                </a:gridCol>
              </a:tblGrid>
              <a:tr h="370844">
                <a:tc gridSpan="2"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1" u="sng" dirty="0">
                          <a:solidFill>
                            <a:srgbClr val="005595"/>
                          </a:solidFill>
                        </a:rPr>
                        <a:t>Executive Office of Housing Programs:</a:t>
                      </a:r>
                      <a:endParaRPr lang="en-US" sz="1800" b="1" u="sng" dirty="0">
                        <a:solidFill>
                          <a:srgbClr val="005595"/>
                        </a:solidFill>
                        <a:cs typeface="Times New Roman" pitchFamily="18"/>
                      </a:endParaRPr>
                    </a:p>
                  </a:txBody>
                  <a:tcPr marT="18288" marB="18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764475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solidFill>
                            <a:srgbClr val="102D4F"/>
                          </a:solidFill>
                        </a:rPr>
                        <a:t>Priority Projects Fund (PPF)	</a:t>
                      </a:r>
                      <a:endParaRPr lang="en-US" dirty="0"/>
                    </a:p>
                  </a:txBody>
                  <a:tcPr marT="18288" marB="18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>
                          <a:solidFill>
                            <a:srgbClr val="102D4F"/>
                          </a:solidFill>
                        </a:rPr>
                        <a:t>$23 M</a:t>
                      </a:r>
                      <a:endParaRPr lang="en-US" sz="1800">
                        <a:solidFill>
                          <a:srgbClr val="102D4F"/>
                        </a:solidFill>
                        <a:cs typeface="Times New Roman" pitchFamily="18"/>
                      </a:endParaRPr>
                    </a:p>
                  </a:txBody>
                  <a:tcPr marT="18288" marB="18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357566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solidFill>
                            <a:srgbClr val="102D4F"/>
                          </a:solidFill>
                        </a:rPr>
                        <a:t>Transit Oriented Development (TOD)</a:t>
                      </a:r>
                      <a:endParaRPr lang="en-US" dirty="0"/>
                    </a:p>
                  </a:txBody>
                  <a:tcPr marT="18288" marB="18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dirty="0">
                          <a:solidFill>
                            <a:srgbClr val="102D4F"/>
                          </a:solidFill>
                        </a:rPr>
                        <a:t>$4 M</a:t>
                      </a:r>
                      <a:endParaRPr lang="en-US" dirty="0"/>
                    </a:p>
                  </a:txBody>
                  <a:tcPr marT="18288" marB="182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7106179"/>
                  </a:ext>
                </a:extLst>
              </a:tr>
            </a:tbl>
          </a:graphicData>
        </a:graphic>
      </p:graphicFrame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72A3C74-8B94-C464-9A83-A0A56945B0FB}"/>
              </a:ext>
            </a:extLst>
          </p:cNvPr>
          <p:cNvSpPr txBox="1"/>
          <p:nvPr/>
        </p:nvSpPr>
        <p:spPr>
          <a:xfrm>
            <a:off x="64579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9BF968-7DA8-4747-8612-ED20685B5F3B}" type="slidenum">
              <a:rPr lang="en-US" sz="9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3</a:t>
            </a:fld>
            <a:endParaRPr lang="en-US" sz="9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FDA9BF79-54EA-2544-E75D-3C45FA7A21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12" y="123828"/>
            <a:ext cx="8925238" cy="1001588"/>
          </a:xfrm>
        </p:spPr>
        <p:txBody>
          <a:bodyPr/>
          <a:lstStyle/>
          <a:p>
            <a:pPr lvl="0"/>
            <a:r>
              <a:rPr lang="en-US"/>
              <a:t>RIHousing SFRF Funding by Category</a:t>
            </a:r>
            <a:endParaRPr lang="en-US" sz="1800" b="0" i="1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8AC76ADC-A68E-2EAD-8889-1A0764FBB5FC}"/>
              </a:ext>
            </a:extLst>
          </p:cNvPr>
          <p:cNvSpPr txBox="1"/>
          <p:nvPr/>
        </p:nvSpPr>
        <p:spPr>
          <a:xfrm>
            <a:off x="784774" y="5874658"/>
            <a:ext cx="300353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Myriad Pro" pitchFamily="34"/>
                <a:hlinkClick r:id="rId2"/>
              </a:rPr>
              <a:t>SFRF</a:t>
            </a: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hlinkClick r:id="rId2"/>
              </a:rPr>
              <a:t> </a:t>
            </a: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Myriad Pro" pitchFamily="34"/>
                <a:hlinkClick r:id="rId2"/>
              </a:rPr>
              <a:t>Dashboard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Myriad Pro" pitchFamily="34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6C09CC6-78DF-4A65-E626-489EA1B26107}"/>
              </a:ext>
            </a:extLst>
          </p:cNvPr>
          <p:cNvSpPr txBox="1"/>
          <p:nvPr/>
        </p:nvSpPr>
        <p:spPr>
          <a:xfrm>
            <a:off x="4466487" y="1167725"/>
            <a:ext cx="457200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1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as of 07/31/2025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5" name="Picture 8" descr="Chart&#10;&#10;AI-generated content may be incorrect.">
            <a:extLst>
              <a:ext uri="{FF2B5EF4-FFF2-40B4-BE49-F238E27FC236}">
                <a16:creationId xmlns:a16="http://schemas.microsoft.com/office/drawing/2014/main" id="{F5FAFABD-5EC6-EDC2-EFF5-141E3A8AE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74" y="1717892"/>
            <a:ext cx="7566714" cy="40444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5679C77-C2FB-279A-1C93-4C36E100C3CE}"/>
              </a:ext>
            </a:extLst>
          </p:cNvPr>
          <p:cNvSpPr txBox="1"/>
          <p:nvPr/>
        </p:nvSpPr>
        <p:spPr>
          <a:xfrm>
            <a:off x="64579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EE96F2-9042-1F4B-98C4-6395E374721C}" type="slidenum">
              <a: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en-US" sz="500" b="0" i="0" u="none" strike="noStrike" kern="1200" cap="none" spc="0" baseline="0" dirty="0">
              <a:solidFill>
                <a:schemeClr val="bg1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18091-FE97-C920-DEEE-E23E1FFD80FB}"/>
              </a:ext>
            </a:extLst>
          </p:cNvPr>
          <p:cNvSpPr txBox="1"/>
          <p:nvPr/>
        </p:nvSpPr>
        <p:spPr>
          <a:xfrm>
            <a:off x="3457575" y="6059325"/>
            <a:ext cx="5219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*Expenditure &amp; commitment data does not include administrative expenses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9BC9B53-EBAA-313A-E4AD-B6131A930D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7670" y="1265721"/>
            <a:ext cx="4544055" cy="4935784"/>
          </a:xfrm>
        </p:spPr>
        <p:txBody>
          <a:bodyPr/>
          <a:lstStyle/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102D4F"/>
                </a:solidFill>
                <a:cs typeface="Times New Roman" pitchFamily="18"/>
              </a:rPr>
              <a:t>Provided </a:t>
            </a:r>
            <a:r>
              <a:rPr lang="en-US" sz="2000" u="sng" dirty="0">
                <a:solidFill>
                  <a:srgbClr val="102D4F"/>
                </a:solidFill>
                <a:cs typeface="Times New Roman" pitchFamily="18"/>
              </a:rPr>
              <a:t>$17,500</a:t>
            </a:r>
            <a:r>
              <a:rPr lang="en-US" sz="2000" dirty="0">
                <a:solidFill>
                  <a:srgbClr val="102D4F"/>
                </a:solidFill>
                <a:cs typeface="Times New Roman" pitchFamily="18"/>
              </a:rPr>
              <a:t> in down payment assistance for eligible first-time homebuyers</a:t>
            </a:r>
          </a:p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102D4F"/>
                </a:solidFill>
                <a:cs typeface="Times New Roman" pitchFamily="18"/>
              </a:rPr>
              <a:t>Launched in January 2023, suspended in October 2023, reopened in February 2024 and closed in June 2024.</a:t>
            </a:r>
          </a:p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US" sz="2000" b="1" dirty="0">
                <a:solidFill>
                  <a:srgbClr val="102D4F"/>
                </a:solidFill>
                <a:cs typeface="Times New Roman" pitchFamily="18"/>
              </a:rPr>
              <a:t>Fully committed</a:t>
            </a:r>
          </a:p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US" sz="2000" b="1" dirty="0">
                <a:solidFill>
                  <a:srgbClr val="102D4F"/>
                </a:solidFill>
                <a:cs typeface="Times New Roman" pitchFamily="18"/>
              </a:rPr>
              <a:t>Fully expended</a:t>
            </a:r>
            <a:endParaRPr lang="en-US" sz="1800" dirty="0">
              <a:solidFill>
                <a:srgbClr val="102D4F"/>
              </a:solidFill>
              <a:cs typeface="Times New Roman" pitchFamily="18"/>
            </a:endParaRPr>
          </a:p>
          <a:p>
            <a:pPr lvl="0"/>
            <a:endParaRPr lang="en-US" dirty="0">
              <a:solidFill>
                <a:srgbClr val="102D4F"/>
              </a:solidFill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527A474-DC2B-EF2B-65B2-63827992CE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12" y="123828"/>
            <a:ext cx="8929436" cy="1001588"/>
          </a:xfrm>
        </p:spPr>
        <p:txBody>
          <a:bodyPr/>
          <a:lstStyle/>
          <a:p>
            <a:pPr lvl="0"/>
            <a:r>
              <a:rPr lang="en-US"/>
              <a:t>Statewide DPA: $30 M</a:t>
            </a:r>
            <a:endParaRPr lang="en-US" sz="2000" b="0"/>
          </a:p>
        </p:txBody>
      </p:sp>
      <p:pic>
        <p:nvPicPr>
          <p:cNvPr id="4" name="Picture 5" descr="A person and person standing in front of a white picket fence and a house&#10;&#10;AI-generated content may be incorrect.">
            <a:extLst>
              <a:ext uri="{FF2B5EF4-FFF2-40B4-BE49-F238E27FC236}">
                <a16:creationId xmlns:a16="http://schemas.microsoft.com/office/drawing/2014/main" id="{76E9A570-34D6-DD33-955F-3C32F7B972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94405" y="1265721"/>
            <a:ext cx="3862014" cy="37571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23C084CB-0C5D-FAA4-B1CB-E18C1985B92C}"/>
              </a:ext>
            </a:extLst>
          </p:cNvPr>
          <p:cNvSpPr txBox="1"/>
          <p:nvPr/>
        </p:nvSpPr>
        <p:spPr>
          <a:xfrm>
            <a:off x="621252" y="4822838"/>
            <a:ext cx="3498732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5595"/>
                </a:solidFill>
                <a:uFillTx/>
                <a:latin typeface="Myriad Pro" pitchFamily="34"/>
              </a:rPr>
              <a:t>1,672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5595"/>
                </a:solidFill>
                <a:uFillTx/>
                <a:latin typeface="Myriad Pro" pitchFamily="34"/>
              </a:rPr>
              <a:t>Homebuyers assisted</a:t>
            </a:r>
            <a:r>
              <a:rPr lang="en-US" sz="2000" dirty="0">
                <a:solidFill>
                  <a:srgbClr val="005595"/>
                </a:solidFill>
                <a:latin typeface="Myriad Pro" pitchFamily="34"/>
              </a:rPr>
              <a:t>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5595"/>
                </a:solidFill>
                <a:latin typeface="Myriad Pro" pitchFamily="34"/>
              </a:rPr>
              <a:t>in </a:t>
            </a:r>
            <a:r>
              <a:rPr lang="en-US" sz="2000" b="1" dirty="0">
                <a:solidFill>
                  <a:srgbClr val="005595"/>
                </a:solidFill>
                <a:latin typeface="Myriad Pro" pitchFamily="34"/>
              </a:rPr>
              <a:t>31</a:t>
            </a:r>
            <a:r>
              <a:rPr lang="en-US" sz="2000" dirty="0">
                <a:solidFill>
                  <a:srgbClr val="005595"/>
                </a:solidFill>
                <a:latin typeface="Myriad Pro" pitchFamily="34"/>
              </a:rPr>
              <a:t> cities and towns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5595"/>
                </a:solidFill>
                <a:uFillTx/>
                <a:latin typeface="Myriad Pro" pitchFamily="34"/>
              </a:rPr>
              <a:t>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3B04760-6B30-482C-5564-36DC21CD22DE}"/>
              </a:ext>
            </a:extLst>
          </p:cNvPr>
          <p:cNvSpPr/>
          <p:nvPr/>
        </p:nvSpPr>
        <p:spPr>
          <a:xfrm>
            <a:off x="383609" y="4824941"/>
            <a:ext cx="73600" cy="754023"/>
          </a:xfrm>
          <a:prstGeom prst="rect">
            <a:avLst/>
          </a:pr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854FCCF-2025-38BA-23EE-60F24671A90B}"/>
              </a:ext>
            </a:extLst>
          </p:cNvPr>
          <p:cNvSpPr txBox="1"/>
          <p:nvPr/>
        </p:nvSpPr>
        <p:spPr>
          <a:xfrm>
            <a:off x="64579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EE96F2-9042-1F4B-98C4-6395E374721C}" type="slidenum">
              <a: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en-US" sz="500" b="0" i="0" u="none" strike="noStrike" kern="1200" cap="none" spc="0" baseline="0" dirty="0">
              <a:solidFill>
                <a:schemeClr val="bg1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D9DF1E1-A363-F990-047E-5AE850876E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7670" y="1265721"/>
            <a:ext cx="8518705" cy="4935784"/>
          </a:xfrm>
        </p:spPr>
        <p:txBody>
          <a:bodyPr/>
          <a:lstStyle/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102D4F"/>
                </a:solidFill>
                <a:cs typeface="Times New Roman" pitchFamily="18"/>
              </a:rPr>
              <a:t>Site Acquisition</a:t>
            </a:r>
          </a:p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102D4F"/>
                </a:solidFill>
                <a:cs typeface="Times New Roman" pitchFamily="18"/>
              </a:rPr>
              <a:t>Predevelopment</a:t>
            </a:r>
          </a:p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102D4F"/>
                </a:solidFill>
                <a:cs typeface="Times New Roman" pitchFamily="18"/>
              </a:rPr>
              <a:t>PHA Pilot TA</a:t>
            </a:r>
          </a:p>
          <a:p>
            <a:pPr lvl="0">
              <a:lnSpc>
                <a:spcPct val="107000"/>
              </a:lnSpc>
              <a:spcBef>
                <a:spcPts val="1200"/>
              </a:spcBef>
            </a:pPr>
            <a:endParaRPr lang="en-US" sz="800" dirty="0">
              <a:solidFill>
                <a:srgbClr val="102D4F"/>
              </a:solidFill>
              <a:cs typeface="Times New Roman" pitchFamily="18"/>
            </a:endParaRPr>
          </a:p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102D4F"/>
                </a:solidFill>
                <a:cs typeface="Times New Roman" pitchFamily="18"/>
              </a:rPr>
              <a:t>Fully</a:t>
            </a:r>
            <a:r>
              <a:rPr lang="en-US" sz="2000" b="1" dirty="0">
                <a:solidFill>
                  <a:srgbClr val="102D4F"/>
                </a:solidFill>
                <a:cs typeface="Times New Roman" pitchFamily="18"/>
              </a:rPr>
              <a:t> </a:t>
            </a:r>
            <a:r>
              <a:rPr lang="en-US" sz="2000" dirty="0">
                <a:solidFill>
                  <a:srgbClr val="102D4F"/>
                </a:solidFill>
                <a:cs typeface="Times New Roman" pitchFamily="18"/>
              </a:rPr>
              <a:t>committed </a:t>
            </a:r>
          </a:p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en-US" sz="2000" b="1" dirty="0">
                <a:solidFill>
                  <a:srgbClr val="102D4F"/>
                </a:solidFill>
                <a:cs typeface="Times New Roman" pitchFamily="18"/>
              </a:rPr>
              <a:t>$35.4 M (99.5%) </a:t>
            </a:r>
            <a:r>
              <a:rPr lang="en-US" sz="2000" dirty="0">
                <a:solidFill>
                  <a:srgbClr val="102D4F"/>
                </a:solidFill>
                <a:cs typeface="Times New Roman" pitchFamily="18"/>
              </a:rPr>
              <a:t>expended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B0C8067D-FEE1-6504-25F4-4FE141C981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12" y="123828"/>
            <a:ext cx="8929426" cy="1001588"/>
          </a:xfrm>
        </p:spPr>
        <p:txBody>
          <a:bodyPr/>
          <a:lstStyle/>
          <a:p>
            <a:pPr lvl="0"/>
            <a:r>
              <a:rPr lang="en-US"/>
              <a:t>Pre-Development Programs: $36.6 M</a:t>
            </a:r>
            <a:endParaRPr lang="en-US" sz="2000" b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9ED518E-0D9A-C6D7-DFDA-55A2E40FD348}"/>
              </a:ext>
            </a:extLst>
          </p:cNvPr>
          <p:cNvSpPr txBox="1"/>
          <p:nvPr/>
        </p:nvSpPr>
        <p:spPr>
          <a:xfrm>
            <a:off x="5085600" y="1567162"/>
            <a:ext cx="3498732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5595"/>
                </a:solidFill>
                <a:uFillTx/>
                <a:latin typeface="Myriad Pro" pitchFamily="34"/>
              </a:rPr>
              <a:t>71 </a:t>
            </a:r>
            <a:r>
              <a:rPr lang="en-US" sz="2000" b="1" i="0" u="none" strike="noStrike" kern="1200" cap="none" spc="0" baseline="0" dirty="0">
                <a:solidFill>
                  <a:srgbClr val="005595"/>
                </a:solidFill>
                <a:uFillTx/>
                <a:latin typeface="Myriad Pro" pitchFamily="34"/>
              </a:rPr>
              <a:t>assisted projects </a:t>
            </a:r>
            <a:br>
              <a:rPr lang="en-US" sz="2000" b="1" i="0" u="none" strike="noStrike" kern="1200" cap="none" spc="0" baseline="0" dirty="0">
                <a:solidFill>
                  <a:srgbClr val="005595"/>
                </a:solidFill>
                <a:uFillTx/>
                <a:latin typeface="Myriad Pro" pitchFamily="34"/>
              </a:rPr>
            </a:br>
            <a:r>
              <a:rPr lang="en-US" sz="2000" b="0" i="0" u="none" strike="noStrike" kern="1200" cap="none" spc="0" baseline="0" dirty="0">
                <a:solidFill>
                  <a:srgbClr val="005595"/>
                </a:solidFill>
                <a:uFillTx/>
                <a:latin typeface="Myriad Pro" pitchFamily="34"/>
              </a:rPr>
              <a:t>in </a:t>
            </a:r>
            <a:r>
              <a:rPr lang="en-US" sz="2000" b="0" i="0" u="sng" strike="noStrike" kern="1200" cap="none" spc="0" baseline="0" dirty="0">
                <a:solidFill>
                  <a:srgbClr val="005595"/>
                </a:solidFill>
                <a:uFillTx/>
                <a:latin typeface="Myriad Pro" pitchFamily="34"/>
              </a:rPr>
              <a:t>23</a:t>
            </a:r>
            <a:r>
              <a:rPr lang="en-US" sz="2000" b="0" i="0" u="none" strike="noStrike" kern="1200" cap="none" spc="0" baseline="0" dirty="0">
                <a:solidFill>
                  <a:srgbClr val="005595"/>
                </a:solidFill>
                <a:uFillTx/>
                <a:latin typeface="Myriad Pro" pitchFamily="34"/>
              </a:rPr>
              <a:t> cities and towns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A55FC2-6C71-9F77-24B1-F2AC5DE4AC53}"/>
              </a:ext>
            </a:extLst>
          </p:cNvPr>
          <p:cNvSpPr/>
          <p:nvPr/>
        </p:nvSpPr>
        <p:spPr>
          <a:xfrm>
            <a:off x="4847947" y="1582588"/>
            <a:ext cx="73600" cy="754023"/>
          </a:xfrm>
          <a:prstGeom prst="rect">
            <a:avLst/>
          </a:pr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6912688-762F-74BC-5B6C-3615F6097475}"/>
              </a:ext>
            </a:extLst>
          </p:cNvPr>
          <p:cNvSpPr txBox="1"/>
          <p:nvPr/>
        </p:nvSpPr>
        <p:spPr>
          <a:xfrm>
            <a:off x="5085600" y="2671053"/>
            <a:ext cx="3498732" cy="16927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sng" strike="noStrike" kern="1200" cap="none" spc="0" baseline="0" dirty="0">
                <a:solidFill>
                  <a:srgbClr val="005595"/>
                </a:solidFill>
                <a:uFillTx/>
                <a:latin typeface="Myriad Pro" pitchFamily="34"/>
              </a:rPr>
              <a:t>30 projects</a:t>
            </a:r>
            <a:r>
              <a:rPr lang="en-US" sz="2000" b="1" i="0" u="none" strike="noStrike" kern="1200" cap="none" spc="0" baseline="0" dirty="0">
                <a:solidFill>
                  <a:srgbClr val="005595"/>
                </a:solidFill>
                <a:uFillTx/>
                <a:latin typeface="Myriad Pro" pitchFamily="34"/>
              </a:rPr>
              <a:t> </a:t>
            </a:r>
            <a:r>
              <a:rPr lang="en-US" sz="2000" b="0" i="0" u="none" strike="noStrike" kern="1200" cap="none" spc="0" baseline="0" dirty="0">
                <a:solidFill>
                  <a:srgbClr val="005595"/>
                </a:solidFill>
                <a:uFillTx/>
                <a:latin typeface="Myriad Pro" pitchFamily="34"/>
              </a:rPr>
              <a:t>involving</a:t>
            </a:r>
            <a:endParaRPr lang="en-US" sz="2400" b="0" i="0" u="none" strike="noStrike" kern="1200" cap="none" spc="0" baseline="0" dirty="0">
              <a:solidFill>
                <a:srgbClr val="005595"/>
              </a:solidFill>
              <a:uFillTx/>
              <a:latin typeface="Myriad Pr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5595"/>
                </a:solidFill>
                <a:uFillTx/>
                <a:latin typeface="Myriad Pro" pitchFamily="34"/>
              </a:rPr>
              <a:t>1,353 units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5595"/>
                </a:solidFill>
                <a:uFillTx/>
                <a:latin typeface="Myriad Pro" pitchFamily="34"/>
              </a:rPr>
              <a:t>(1,343 of which are deed restricted) have moved into production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9DC5DBD-BA98-9194-C247-F0D73951ADF8}"/>
              </a:ext>
            </a:extLst>
          </p:cNvPr>
          <p:cNvSpPr/>
          <p:nvPr/>
        </p:nvSpPr>
        <p:spPr>
          <a:xfrm>
            <a:off x="4847947" y="2673155"/>
            <a:ext cx="73600" cy="1540625"/>
          </a:xfrm>
          <a:prstGeom prst="rect">
            <a:avLst/>
          </a:pr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61BB2BC-A061-1B18-981D-17EEDE663363}"/>
              </a:ext>
            </a:extLst>
          </p:cNvPr>
          <p:cNvSpPr txBox="1"/>
          <p:nvPr/>
        </p:nvSpPr>
        <p:spPr>
          <a:xfrm>
            <a:off x="64579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EE96F2-9042-1F4B-98C4-6395E374721C}" type="slidenum">
              <a: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en-US" sz="500" b="0" i="0" u="none" strike="noStrike" kern="1200" cap="none" spc="0" baseline="0" dirty="0">
              <a:solidFill>
                <a:schemeClr val="bg1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270D37C-6387-1909-624F-4ACCEADBE7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7670" y="1265721"/>
            <a:ext cx="4170560" cy="2773576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102D4F"/>
                </a:solidFill>
                <a:cs typeface="Times New Roman" pitchFamily="18"/>
              </a:rPr>
              <a:t>Development of Affordable Housing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102D4F"/>
                </a:solidFill>
                <a:cs typeface="Times New Roman" pitchFamily="18"/>
              </a:rPr>
              <a:t>Middle Income Housing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102D4F"/>
                </a:solidFill>
                <a:cs typeface="Times New Roman" pitchFamily="18"/>
              </a:rPr>
              <a:t>Community Revitalization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102D4F"/>
                </a:solidFill>
                <a:cs typeface="Times New Roman" pitchFamily="18"/>
              </a:rPr>
              <a:t>PHA Capital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102D4F"/>
                </a:solidFill>
                <a:cs typeface="Times New Roman" pitchFamily="18"/>
              </a:rPr>
              <a:t>Priority Projects Fund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102D4F"/>
                </a:solidFill>
                <a:cs typeface="Times New Roman" pitchFamily="18"/>
              </a:rPr>
              <a:t>Transit Oriented Development</a:t>
            </a:r>
          </a:p>
          <a:p>
            <a:pPr lvl="0">
              <a:spcBef>
                <a:spcPts val="0"/>
              </a:spcBef>
            </a:pPr>
            <a:endParaRPr lang="en-US" sz="800" dirty="0">
              <a:solidFill>
                <a:srgbClr val="102D4F"/>
              </a:solidFill>
              <a:cs typeface="Times New Roman" pitchFamily="18"/>
            </a:endParaRP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1900" dirty="0">
                <a:solidFill>
                  <a:srgbClr val="102D4F"/>
                </a:solidFill>
                <a:cs typeface="Times New Roman" pitchFamily="18"/>
              </a:rPr>
              <a:t>Fully committed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102D4F"/>
                </a:solidFill>
                <a:cs typeface="Times New Roman" pitchFamily="18"/>
              </a:rPr>
              <a:t>$82.8 M expended</a:t>
            </a:r>
          </a:p>
          <a:p>
            <a:pPr marL="0" lvl="0" indent="0">
              <a:lnSpc>
                <a:spcPct val="77000"/>
              </a:lnSpc>
              <a:spcBef>
                <a:spcPts val="0"/>
              </a:spcBef>
              <a:buNone/>
            </a:pPr>
            <a:endParaRPr lang="en-US" sz="1900" dirty="0">
              <a:solidFill>
                <a:srgbClr val="102D4F"/>
              </a:solidFill>
              <a:cs typeface="Times New Roman" pitchFamily="18"/>
            </a:endParaRPr>
          </a:p>
          <a:p>
            <a:pPr lvl="0">
              <a:lnSpc>
                <a:spcPct val="60000"/>
              </a:lnSpc>
            </a:pPr>
            <a:endParaRPr lang="en-US" sz="2200" dirty="0">
              <a:solidFill>
                <a:srgbClr val="102D4F"/>
              </a:solidFill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44C8381D-DD2A-DE2C-DA9F-991909AD94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12" y="123828"/>
            <a:ext cx="8929426" cy="1001588"/>
          </a:xfrm>
        </p:spPr>
        <p:txBody>
          <a:bodyPr/>
          <a:lstStyle/>
          <a:p>
            <a:pPr lvl="0"/>
            <a:r>
              <a:rPr lang="en-US" dirty="0"/>
              <a:t>Development Programs: $165.1 M</a:t>
            </a:r>
            <a:endParaRPr lang="en-US" sz="2000" b="0" dirty="0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D7D6B0EE-25A8-C306-EE33-20B5506BBBAD}"/>
              </a:ext>
            </a:extLst>
          </p:cNvPr>
          <p:cNvSpPr txBox="1"/>
          <p:nvPr/>
        </p:nvSpPr>
        <p:spPr>
          <a:xfrm>
            <a:off x="5071143" y="2686242"/>
            <a:ext cx="3498732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5595"/>
                </a:solidFill>
                <a:uFillTx/>
                <a:latin typeface="Myriad Pro" pitchFamily="34"/>
              </a:rPr>
              <a:t>44 developments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5595"/>
                </a:solidFill>
                <a:uFillTx/>
                <a:latin typeface="Myriad Pro" pitchFamily="34"/>
              </a:rPr>
              <a:t>in 19 communities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D12ABD7-F4BA-91CF-9FF1-FC6EABCAFF35}"/>
              </a:ext>
            </a:extLst>
          </p:cNvPr>
          <p:cNvSpPr/>
          <p:nvPr/>
        </p:nvSpPr>
        <p:spPr>
          <a:xfrm>
            <a:off x="4833490" y="2701658"/>
            <a:ext cx="73600" cy="754023"/>
          </a:xfrm>
          <a:prstGeom prst="rect">
            <a:avLst/>
          </a:pr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30893FD4-3D89-D1D8-74E2-5E0C747BB537}"/>
              </a:ext>
            </a:extLst>
          </p:cNvPr>
          <p:cNvSpPr txBox="1"/>
          <p:nvPr/>
        </p:nvSpPr>
        <p:spPr>
          <a:xfrm>
            <a:off x="5071143" y="1402012"/>
            <a:ext cx="3963805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5595"/>
                </a:solidFill>
                <a:uFillTx/>
                <a:latin typeface="Myriad Pro" pitchFamily="34"/>
              </a:rPr>
              <a:t>Financing</a:t>
            </a:r>
            <a:endParaRPr lang="en-US" sz="2400" b="0" i="0" u="none" strike="noStrike" kern="1200" cap="none" spc="0" baseline="0">
              <a:solidFill>
                <a:srgbClr val="005595"/>
              </a:solidFill>
              <a:uFillTx/>
              <a:latin typeface="Myriad Pr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5595"/>
                </a:solidFill>
                <a:uFillTx/>
                <a:latin typeface="Myriad Pro" pitchFamily="34"/>
              </a:rPr>
              <a:t>2,312 units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5595"/>
                </a:solidFill>
                <a:uFillTx/>
                <a:latin typeface="Myriad Pro" pitchFamily="34"/>
              </a:rPr>
              <a:t>of which </a:t>
            </a:r>
            <a:r>
              <a:rPr lang="en-US" sz="2000" b="1" i="0" u="none" strike="noStrike" kern="1200" cap="none" spc="0" baseline="0">
                <a:solidFill>
                  <a:srgbClr val="005595"/>
                </a:solidFill>
                <a:uFillTx/>
                <a:latin typeface="Myriad Pro" pitchFamily="34"/>
              </a:rPr>
              <a:t>1,835</a:t>
            </a:r>
            <a:r>
              <a:rPr lang="en-US" sz="2000" b="0" i="0" u="none" strike="noStrike" kern="1200" cap="none" spc="0" baseline="0">
                <a:solidFill>
                  <a:srgbClr val="005595"/>
                </a:solidFill>
                <a:uFillTx/>
                <a:latin typeface="Myriad Pro" pitchFamily="34"/>
              </a:rPr>
              <a:t> are deed restricted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25533B-2630-3583-DC91-202F4A5C0AE6}"/>
              </a:ext>
            </a:extLst>
          </p:cNvPr>
          <p:cNvSpPr/>
          <p:nvPr/>
        </p:nvSpPr>
        <p:spPr>
          <a:xfrm>
            <a:off x="4833490" y="1404106"/>
            <a:ext cx="76388" cy="1075114"/>
          </a:xfrm>
          <a:prstGeom prst="rect">
            <a:avLst/>
          </a:pr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437AEE6E-FF2E-EBC5-1BAD-FA0EE62893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516" y="4039297"/>
            <a:ext cx="8853028" cy="220292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4CB36A1-434D-13BD-BDED-04998D3ACA4A}"/>
              </a:ext>
            </a:extLst>
          </p:cNvPr>
          <p:cNvSpPr txBox="1"/>
          <p:nvPr/>
        </p:nvSpPr>
        <p:spPr>
          <a:xfrm>
            <a:off x="64579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EE96F2-9042-1F4B-98C4-6395E374721C}" type="slidenum">
              <a: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en-US" sz="500" b="0" i="0" u="none" strike="noStrike" kern="1200" cap="none" spc="0" baseline="0" dirty="0">
              <a:solidFill>
                <a:schemeClr val="bg1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A633AA7-D862-4B75-895B-431707E74D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7670" y="1265721"/>
            <a:ext cx="8518705" cy="1873258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rgbClr val="102D4F"/>
                </a:solidFill>
                <a:cs typeface="Times New Roman" pitchFamily="18"/>
              </a:rPr>
              <a:t>Three consolidated funding rounds: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E51DC7EA-1F31-8EB4-2FA9-D7A69F381E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12" y="123828"/>
            <a:ext cx="8929426" cy="1001588"/>
          </a:xfrm>
        </p:spPr>
        <p:txBody>
          <a:bodyPr/>
          <a:lstStyle/>
          <a:p>
            <a:pPr lvl="0"/>
            <a:r>
              <a:rPr lang="en-US"/>
              <a:t>Development Status </a:t>
            </a:r>
            <a:endParaRPr lang="en-US" sz="2000" b="0" i="1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D262511C-F683-64A2-17FE-B90C9089FEE8}"/>
              </a:ext>
            </a:extLst>
          </p:cNvPr>
          <p:cNvGraphicFramePr>
            <a:graphicFrameLocks noGrp="1"/>
          </p:cNvGraphicFramePr>
          <p:nvPr/>
        </p:nvGraphicFramePr>
        <p:xfrm>
          <a:off x="387623" y="1792022"/>
          <a:ext cx="8445981" cy="177749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15327">
                  <a:extLst>
                    <a:ext uri="{9D8B030D-6E8A-4147-A177-3AD203B41FA5}">
                      <a16:colId xmlns:a16="http://schemas.microsoft.com/office/drawing/2014/main" val="4238262192"/>
                    </a:ext>
                  </a:extLst>
                </a:gridCol>
                <a:gridCol w="2815327">
                  <a:extLst>
                    <a:ext uri="{9D8B030D-6E8A-4147-A177-3AD203B41FA5}">
                      <a16:colId xmlns:a16="http://schemas.microsoft.com/office/drawing/2014/main" val="484215943"/>
                    </a:ext>
                  </a:extLst>
                </a:gridCol>
                <a:gridCol w="2815327">
                  <a:extLst>
                    <a:ext uri="{9D8B030D-6E8A-4147-A177-3AD203B41FA5}">
                      <a16:colId xmlns:a16="http://schemas.microsoft.com/office/drawing/2014/main" val="1762013590"/>
                    </a:ext>
                  </a:extLst>
                </a:gridCol>
              </a:tblGrid>
              <a:tr h="873663">
                <a:tc>
                  <a:txBody>
                    <a:bodyPr/>
                    <a:lstStyle/>
                    <a:p>
                      <a:pPr lvl="0" algn="ctr"/>
                      <a:r>
                        <a:rPr lang="en-US">
                          <a:solidFill>
                            <a:srgbClr val="FFFFFF"/>
                          </a:solidFill>
                          <a:latin typeface="Myriad Pro" pitchFamily="34"/>
                          <a:ea typeface="Calibri" pitchFamily="34"/>
                          <a:cs typeface="Times New Roman" pitchFamily="18"/>
                        </a:rPr>
                        <a:t>1</a:t>
                      </a:r>
                      <a:r>
                        <a:rPr lang="en-US" baseline="30000">
                          <a:solidFill>
                            <a:srgbClr val="FFFFFF"/>
                          </a:solidFill>
                          <a:latin typeface="Myriad Pro" pitchFamily="34"/>
                          <a:ea typeface="Calibri" pitchFamily="34"/>
                          <a:cs typeface="Times New Roman" pitchFamily="18"/>
                        </a:rPr>
                        <a:t>st</a:t>
                      </a:r>
                      <a:r>
                        <a:rPr lang="en-US">
                          <a:solidFill>
                            <a:srgbClr val="FFFFFF"/>
                          </a:solidFill>
                          <a:latin typeface="Myriad Pro" pitchFamily="34"/>
                          <a:ea typeface="Calibri" pitchFamily="34"/>
                          <a:cs typeface="Times New Roman" pitchFamily="18"/>
                        </a:rPr>
                        <a:t> Round</a:t>
                      </a:r>
                    </a:p>
                    <a:p>
                      <a:pPr lvl="0" algn="ctr"/>
                      <a:r>
                        <a:rPr lang="en-US" sz="1400" b="0">
                          <a:solidFill>
                            <a:srgbClr val="FFFFFF"/>
                          </a:solidFill>
                          <a:latin typeface="Myriad Pro" pitchFamily="34"/>
                          <a:ea typeface="Calibri" pitchFamily="34"/>
                          <a:cs typeface="Times New Roman" pitchFamily="18"/>
                        </a:rPr>
                        <a:t>June 2022</a:t>
                      </a:r>
                      <a:endParaRPr lang="en-US" sz="1400" b="0">
                        <a:solidFill>
                          <a:srgbClr val="FFFFFF"/>
                        </a:solidFill>
                        <a:latin typeface="Myriad Pro" pitchFamily="34"/>
                      </a:endParaRPr>
                    </a:p>
                  </a:txBody>
                  <a:tcPr anchor="ctr">
                    <a:lnL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9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>
                          <a:solidFill>
                            <a:srgbClr val="FFFFFF"/>
                          </a:solidFill>
                          <a:latin typeface="Myriad Pro" pitchFamily="34"/>
                          <a:ea typeface="Calibri" pitchFamily="34"/>
                          <a:cs typeface="Times New Roman" pitchFamily="18"/>
                        </a:rPr>
                        <a:t>2</a:t>
                      </a:r>
                      <a:r>
                        <a:rPr lang="en-US" baseline="30000">
                          <a:solidFill>
                            <a:srgbClr val="FFFFFF"/>
                          </a:solidFill>
                          <a:latin typeface="Myriad Pro" pitchFamily="34"/>
                          <a:ea typeface="Calibri" pitchFamily="34"/>
                          <a:cs typeface="Times New Roman" pitchFamily="18"/>
                        </a:rPr>
                        <a:t>nd</a:t>
                      </a:r>
                      <a:r>
                        <a:rPr lang="en-US">
                          <a:solidFill>
                            <a:srgbClr val="FFFFFF"/>
                          </a:solidFill>
                          <a:latin typeface="Myriad Pro" pitchFamily="34"/>
                          <a:ea typeface="Calibri" pitchFamily="34"/>
                          <a:cs typeface="Times New Roman" pitchFamily="18"/>
                        </a:rPr>
                        <a:t> Round</a:t>
                      </a:r>
                    </a:p>
                    <a:p>
                      <a:pPr lvl="0" algn="ctr"/>
                      <a:r>
                        <a:rPr lang="en-US" sz="1400" b="0">
                          <a:solidFill>
                            <a:srgbClr val="FFFFFF"/>
                          </a:solidFill>
                          <a:latin typeface="Myriad Pro" pitchFamily="34"/>
                          <a:ea typeface="Calibri" pitchFamily="34"/>
                          <a:cs typeface="Times New Roman" pitchFamily="18"/>
                        </a:rPr>
                        <a:t>May 2023</a:t>
                      </a:r>
                      <a:endParaRPr lang="en-US" sz="1400" b="0">
                        <a:solidFill>
                          <a:srgbClr val="FFFFFF"/>
                        </a:solidFill>
                        <a:latin typeface="Myriad Pro" pitchFamily="34"/>
                      </a:endParaRPr>
                    </a:p>
                  </a:txBody>
                  <a:tcPr anchor="ctr">
                    <a:lnL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9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>
                          <a:solidFill>
                            <a:srgbClr val="FFFFFF"/>
                          </a:solidFill>
                          <a:latin typeface="Myriad Pro" pitchFamily="34"/>
                          <a:ea typeface="Calibri" pitchFamily="34"/>
                          <a:cs typeface="Times New Roman" pitchFamily="18"/>
                        </a:rPr>
                        <a:t>3</a:t>
                      </a:r>
                      <a:r>
                        <a:rPr lang="en-US" baseline="30000">
                          <a:solidFill>
                            <a:srgbClr val="FFFFFF"/>
                          </a:solidFill>
                          <a:latin typeface="Myriad Pro" pitchFamily="34"/>
                          <a:ea typeface="Calibri" pitchFamily="34"/>
                          <a:cs typeface="Times New Roman" pitchFamily="18"/>
                        </a:rPr>
                        <a:t>rd</a:t>
                      </a:r>
                      <a:r>
                        <a:rPr lang="en-US">
                          <a:solidFill>
                            <a:srgbClr val="FFFFFF"/>
                          </a:solidFill>
                          <a:latin typeface="Myriad Pro" pitchFamily="34"/>
                          <a:ea typeface="Calibri" pitchFamily="34"/>
                          <a:cs typeface="Times New Roman" pitchFamily="18"/>
                        </a:rPr>
                        <a:t> Round</a:t>
                      </a:r>
                    </a:p>
                    <a:p>
                      <a:pPr lvl="0" algn="ctr"/>
                      <a:r>
                        <a:rPr lang="en-US" sz="1400" b="0">
                          <a:solidFill>
                            <a:srgbClr val="FFFFFF"/>
                          </a:solidFill>
                          <a:latin typeface="Myriad Pro" pitchFamily="34"/>
                          <a:ea typeface="Calibri" pitchFamily="34"/>
                          <a:cs typeface="Times New Roman" pitchFamily="18"/>
                        </a:rPr>
                        <a:t>May 2024</a:t>
                      </a:r>
                      <a:endParaRPr lang="en-US" sz="1400" b="0">
                        <a:solidFill>
                          <a:srgbClr val="FFFFFF"/>
                        </a:solidFill>
                        <a:latin typeface="Myriad Pro" pitchFamily="34"/>
                      </a:endParaRPr>
                    </a:p>
                  </a:txBody>
                  <a:tcPr anchor="ctr">
                    <a:lnL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731101"/>
                  </a:ext>
                </a:extLst>
              </a:tr>
              <a:tr h="903829">
                <a:tc>
                  <a:txBody>
                    <a:bodyPr/>
                    <a:lstStyle/>
                    <a:p>
                      <a:pPr lvl="0" algn="ctr"/>
                      <a:r>
                        <a:rPr lang="en-US">
                          <a:solidFill>
                            <a:srgbClr val="102D4F"/>
                          </a:solidFill>
                          <a:latin typeface="Myriad Pro" pitchFamily="34"/>
                          <a:ea typeface="Calibri" pitchFamily="34"/>
                          <a:cs typeface="Times New Roman" pitchFamily="18"/>
                        </a:rPr>
                        <a:t>$14,750,000 </a:t>
                      </a:r>
                      <a:br>
                        <a:rPr lang="en-US">
                          <a:solidFill>
                            <a:srgbClr val="102D4F"/>
                          </a:solidFill>
                          <a:latin typeface="Myriad Pro" pitchFamily="34"/>
                          <a:ea typeface="Calibri" pitchFamily="34"/>
                          <a:cs typeface="Times New Roman" pitchFamily="18"/>
                        </a:rPr>
                      </a:br>
                      <a:r>
                        <a:rPr lang="en-US">
                          <a:solidFill>
                            <a:srgbClr val="102D4F"/>
                          </a:solidFill>
                          <a:latin typeface="Myriad Pro" pitchFamily="34"/>
                          <a:ea typeface="Calibri" pitchFamily="34"/>
                          <a:cs typeface="Times New Roman" pitchFamily="18"/>
                        </a:rPr>
                        <a:t>in SFRF funding awarded</a:t>
                      </a:r>
                      <a:endParaRPr lang="en-US">
                        <a:latin typeface="Myriad Pro" pitchFamily="34"/>
                      </a:endParaRPr>
                    </a:p>
                  </a:txBody>
                  <a:tcPr anchor="ctr">
                    <a:lnL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>
                          <a:solidFill>
                            <a:srgbClr val="102D4F"/>
                          </a:solidFill>
                          <a:latin typeface="Myriad Pro" pitchFamily="34"/>
                          <a:ea typeface="Calibri" pitchFamily="34"/>
                          <a:cs typeface="Times New Roman" pitchFamily="18"/>
                        </a:rPr>
                        <a:t>$82,956,067 </a:t>
                      </a:r>
                      <a:br>
                        <a:rPr lang="en-US">
                          <a:solidFill>
                            <a:srgbClr val="102D4F"/>
                          </a:solidFill>
                          <a:latin typeface="Myriad Pro" pitchFamily="34"/>
                          <a:ea typeface="Calibri" pitchFamily="34"/>
                          <a:cs typeface="Times New Roman" pitchFamily="18"/>
                        </a:rPr>
                      </a:br>
                      <a:r>
                        <a:rPr lang="en-US">
                          <a:solidFill>
                            <a:srgbClr val="102D4F"/>
                          </a:solidFill>
                          <a:latin typeface="Myriad Pro" pitchFamily="34"/>
                          <a:ea typeface="Calibri" pitchFamily="34"/>
                          <a:cs typeface="Times New Roman" pitchFamily="18"/>
                        </a:rPr>
                        <a:t>in SFRF funding awarded</a:t>
                      </a:r>
                    </a:p>
                  </a:txBody>
                  <a:tcPr anchor="ctr">
                    <a:lnL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rgbClr val="102D4F"/>
                          </a:solidFill>
                          <a:latin typeface="Myriad Pro" pitchFamily="34"/>
                          <a:ea typeface="Calibri" pitchFamily="34"/>
                          <a:cs typeface="Times New Roman" pitchFamily="18"/>
                        </a:rPr>
                        <a:t>$60,239,178 </a:t>
                      </a:r>
                      <a:br>
                        <a:rPr lang="en-US">
                          <a:solidFill>
                            <a:srgbClr val="102D4F"/>
                          </a:solidFill>
                          <a:latin typeface="Myriad Pro" pitchFamily="34"/>
                          <a:ea typeface="Calibri" pitchFamily="34"/>
                          <a:cs typeface="Times New Roman" pitchFamily="18"/>
                        </a:rPr>
                      </a:br>
                      <a:r>
                        <a:rPr lang="en-US">
                          <a:solidFill>
                            <a:srgbClr val="102D4F"/>
                          </a:solidFill>
                          <a:latin typeface="Myriad Pro" pitchFamily="34"/>
                          <a:ea typeface="Calibri" pitchFamily="34"/>
                          <a:cs typeface="Times New Roman" pitchFamily="18"/>
                        </a:rPr>
                        <a:t>in SFRF funding awarded</a:t>
                      </a:r>
                      <a:endParaRPr lang="en-US" sz="2200">
                        <a:solidFill>
                          <a:srgbClr val="102D4F"/>
                        </a:solidFill>
                        <a:latin typeface="Myriad Pro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anchor="ctr">
                    <a:lnL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109355"/>
                  </a:ext>
                </a:extLst>
              </a:tr>
            </a:tbl>
          </a:graphicData>
        </a:graphic>
      </p:graphicFrame>
      <p:pic>
        <p:nvPicPr>
          <p:cNvPr id="6" name="Picture 8">
            <a:extLst>
              <a:ext uri="{FF2B5EF4-FFF2-40B4-BE49-F238E27FC236}">
                <a16:creationId xmlns:a16="http://schemas.microsoft.com/office/drawing/2014/main" id="{50A48EA3-82A3-4632-F8A5-18234C67FE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91719" y="3887256"/>
            <a:ext cx="5511564" cy="21513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5CC5CF7-1AFC-E51B-C0F6-CF2F9461723B}"/>
              </a:ext>
            </a:extLst>
          </p:cNvPr>
          <p:cNvSpPr txBox="1"/>
          <p:nvPr/>
        </p:nvSpPr>
        <p:spPr>
          <a:xfrm>
            <a:off x="64579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EE96F2-9042-1F4B-98C4-6395E374721C}" type="slidenum">
              <a: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en-US" sz="500" b="0" i="0" u="none" strike="noStrike" kern="1200" cap="none" spc="0" baseline="0" dirty="0">
              <a:solidFill>
                <a:schemeClr val="bg1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D2013E0-F1E2-E7BB-EAF9-963A55C512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12" y="123828"/>
            <a:ext cx="8929426" cy="1001588"/>
          </a:xfrm>
        </p:spPr>
        <p:txBody>
          <a:bodyPr/>
          <a:lstStyle/>
          <a:p>
            <a:pPr lvl="0"/>
            <a:r>
              <a:rPr lang="en-US"/>
              <a:t>Geographic Distribution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998AD6F-880F-2715-65DA-872B338231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96"/>
          <a:stretch>
            <a:fillRect/>
          </a:stretch>
        </p:blipFill>
        <p:spPr>
          <a:xfrm>
            <a:off x="491435" y="1224793"/>
            <a:ext cx="4151869" cy="49086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91BB3D16-32DD-DD26-150D-858699598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178" y="4068659"/>
            <a:ext cx="2457523" cy="21115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4D73BF1-0FA7-7141-7885-422DCFF4FA90}"/>
              </a:ext>
            </a:extLst>
          </p:cNvPr>
          <p:cNvSpPr txBox="1"/>
          <p:nvPr/>
        </p:nvSpPr>
        <p:spPr>
          <a:xfrm>
            <a:off x="6457950" y="6356351"/>
            <a:ext cx="20574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EE96F2-9042-1F4B-98C4-6395E374721C}" type="slidenum">
              <a: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en-US" sz="500" b="0" i="0" u="none" strike="noStrike" kern="1200" cap="none" spc="0" baseline="0" dirty="0">
              <a:solidFill>
                <a:schemeClr val="bg1"/>
              </a:solidFill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537C1-F6BA-0F69-49E7-ACD029C60EEC}"/>
              </a:ext>
            </a:extLst>
          </p:cNvPr>
          <p:cNvSpPr txBox="1"/>
          <p:nvPr/>
        </p:nvSpPr>
        <p:spPr>
          <a:xfrm>
            <a:off x="5246255" y="4359564"/>
            <a:ext cx="3548953" cy="17620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600" dirty="0"/>
              <a:t>Closed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Complete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Firm Commitment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Pre-development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Preliminary Commitment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Under Construction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F990869E058344A4546143B288597E" ma:contentTypeVersion="1" ma:contentTypeDescription="Create a new document." ma:contentTypeScope="" ma:versionID="8ac1a4ad2f2d5c7660f99c5504fa9d7b">
  <xsd:schema xmlns:xsd="http://www.w3.org/2001/XMLSchema" xmlns:xs="http://www.w3.org/2001/XMLSchema" xmlns:p="http://schemas.microsoft.com/office/2006/metadata/properties" xmlns:ns2="$ListId:commdocs;" xmlns:ns3="http://schemas.microsoft.com/sharepoint/v4" targetNamespace="http://schemas.microsoft.com/office/2006/metadata/properties" ma:root="true" ma:fieldsID="02d95687937d068b980139351c892b6d" ns2:_="" ns3:_="">
    <xsd:import namespace="$ListId:commdocs;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Grouping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commdocs;" elementFormDefault="qualified">
    <xsd:import namespace="http://schemas.microsoft.com/office/2006/documentManagement/types"/>
    <xsd:import namespace="http://schemas.microsoft.com/office/infopath/2007/PartnerControls"/>
    <xsd:element name="Grouping" ma:index="8" ma:displayName="Grouping" ma:default="Agenda" ma:description="Add a Grouping" ma:internalName="Grouping">
      <xsd:simpleType>
        <xsd:restriction base="dms:Text">
          <xsd:maxLength value="7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rouping xmlns="$ListId:commdocs;">Agenda</Grouping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8145F9-70EA-4610-93AC-4D2745411100}"/>
</file>

<file path=customXml/itemProps2.xml><?xml version="1.0" encoding="utf-8"?>
<ds:datastoreItem xmlns:ds="http://schemas.openxmlformats.org/officeDocument/2006/customXml" ds:itemID="{FA063380-D7D4-42F0-8CB2-4EBD30922C23}">
  <ds:schemaRefs>
    <ds:schemaRef ds:uri="http://schemas.openxmlformats.org/package/2006/metadata/core-properties"/>
    <ds:schemaRef ds:uri="http://purl.org/dc/dcmitype/"/>
    <ds:schemaRef ds:uri="556b9c53-bd0d-4f42-a6c8-cb40549b622a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594b38c5-5d87-4706-a46f-f842ec33131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15BA841-C182-40E0-A59B-5A97420458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rih_powerpoint_presentation%20(6)</Template>
  <TotalTime>2376</TotalTime>
  <Words>771</Words>
  <Application>Microsoft Office PowerPoint</Application>
  <PresentationFormat>On-screen Show (4:3)</PresentationFormat>
  <Paragraphs>149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Helvetica Neue</vt:lpstr>
      <vt:lpstr>Myriad Pro</vt:lpstr>
      <vt:lpstr>Times New Roman</vt:lpstr>
      <vt:lpstr>Wingdings</vt:lpstr>
      <vt:lpstr>Office Theme</vt:lpstr>
      <vt:lpstr>Housing Affordability Commission</vt:lpstr>
      <vt:lpstr>Overview of SFRF Outcomes as of 07/31/2025</vt:lpstr>
      <vt:lpstr>RIHousing-administered SFRF Programs</vt:lpstr>
      <vt:lpstr>RIHousing SFRF Funding by Category</vt:lpstr>
      <vt:lpstr>Statewide DPA: $30 M</vt:lpstr>
      <vt:lpstr>Pre-Development Programs: $36.6 M</vt:lpstr>
      <vt:lpstr>Development Programs: $165.1 M</vt:lpstr>
      <vt:lpstr>Development Status </vt:lpstr>
      <vt:lpstr>Geographic Distribution</vt:lpstr>
      <vt:lpstr>Proactive Housing Development: $1.4 M</vt:lpstr>
      <vt:lpstr>ERA2 Development Financing</vt:lpstr>
      <vt:lpstr>RIHousing Financed Production Activity </vt:lpstr>
      <vt:lpstr>2025 Groundbreakings/ Ribbon Cuttings</vt:lpstr>
      <vt:lpstr>Municipal Technical Assistance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Senate Finance Hearing on  State Fiscal Recovery Fund Financed Programs</dc:title>
  <dc:creator>Amy Rainone</dc:creator>
  <cp:lastModifiedBy>Amy Rainone</cp:lastModifiedBy>
  <cp:revision>37</cp:revision>
  <dcterms:created xsi:type="dcterms:W3CDTF">2024-02-03T21:40:58Z</dcterms:created>
  <dcterms:modified xsi:type="dcterms:W3CDTF">2025-09-16T19:23:43Z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0x010100C7F990869E058344A4546143B288597E</vt:lpwstr>
  </property>
  <property fmtid="{D5CDD505-2E9C-101B-9397-08002B2CF9AE}" pid="3" name="MediaServiceImageTags">
    <vt:lpwstr/>
  </property>
</Properties>
</file>